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</p:sldMasterIdLst>
  <p:notesMasterIdLst>
    <p:notesMasterId r:id="rId101"/>
  </p:notesMasterIdLst>
  <p:sldIdLst>
    <p:sldId id="338" r:id="rId4"/>
    <p:sldId id="343" r:id="rId5"/>
    <p:sldId id="344" r:id="rId6"/>
    <p:sldId id="345" r:id="rId7"/>
    <p:sldId id="352" r:id="rId8"/>
    <p:sldId id="347" r:id="rId9"/>
    <p:sldId id="346" r:id="rId10"/>
    <p:sldId id="335" r:id="rId11"/>
    <p:sldId id="350" r:id="rId12"/>
    <p:sldId id="351" r:id="rId13"/>
    <p:sldId id="358" r:id="rId14"/>
    <p:sldId id="359" r:id="rId15"/>
    <p:sldId id="360" r:id="rId16"/>
    <p:sldId id="357" r:id="rId17"/>
    <p:sldId id="349" r:id="rId18"/>
    <p:sldId id="353" r:id="rId19"/>
    <p:sldId id="354" r:id="rId20"/>
    <p:sldId id="274" r:id="rId21"/>
    <p:sldId id="276" r:id="rId22"/>
    <p:sldId id="362" r:id="rId23"/>
    <p:sldId id="363" r:id="rId24"/>
    <p:sldId id="463" r:id="rId25"/>
    <p:sldId id="365" r:id="rId26"/>
    <p:sldId id="438" r:id="rId27"/>
    <p:sldId id="436" r:id="rId28"/>
    <p:sldId id="366" r:id="rId29"/>
    <p:sldId id="368" r:id="rId30"/>
    <p:sldId id="370" r:id="rId31"/>
    <p:sldId id="371" r:id="rId32"/>
    <p:sldId id="372" r:id="rId33"/>
    <p:sldId id="373" r:id="rId34"/>
    <p:sldId id="437" r:id="rId35"/>
    <p:sldId id="376" r:id="rId36"/>
    <p:sldId id="375" r:id="rId37"/>
    <p:sldId id="377" r:id="rId38"/>
    <p:sldId id="440" r:id="rId39"/>
    <p:sldId id="380" r:id="rId40"/>
    <p:sldId id="379" r:id="rId41"/>
    <p:sldId id="378" r:id="rId42"/>
    <p:sldId id="381" r:id="rId43"/>
    <p:sldId id="398" r:id="rId44"/>
    <p:sldId id="382" r:id="rId45"/>
    <p:sldId id="399" r:id="rId46"/>
    <p:sldId id="405" r:id="rId47"/>
    <p:sldId id="383" r:id="rId48"/>
    <p:sldId id="384" r:id="rId49"/>
    <p:sldId id="430" r:id="rId50"/>
    <p:sldId id="400" r:id="rId51"/>
    <p:sldId id="401" r:id="rId52"/>
    <p:sldId id="395" r:id="rId53"/>
    <p:sldId id="402" r:id="rId54"/>
    <p:sldId id="385" r:id="rId55"/>
    <p:sldId id="403" r:id="rId56"/>
    <p:sldId id="404" r:id="rId57"/>
    <p:sldId id="386" r:id="rId58"/>
    <p:sldId id="429" r:id="rId59"/>
    <p:sldId id="410" r:id="rId60"/>
    <p:sldId id="387" r:id="rId61"/>
    <p:sldId id="441" r:id="rId62"/>
    <p:sldId id="389" r:id="rId63"/>
    <p:sldId id="406" r:id="rId64"/>
    <p:sldId id="407" r:id="rId65"/>
    <p:sldId id="464" r:id="rId66"/>
    <p:sldId id="411" r:id="rId67"/>
    <p:sldId id="408" r:id="rId68"/>
    <p:sldId id="396" r:id="rId69"/>
    <p:sldId id="409" r:id="rId70"/>
    <p:sldId id="390" r:id="rId71"/>
    <p:sldId id="391" r:id="rId72"/>
    <p:sldId id="412" r:id="rId73"/>
    <p:sldId id="444" r:id="rId74"/>
    <p:sldId id="392" r:id="rId75"/>
    <p:sldId id="393" r:id="rId76"/>
    <p:sldId id="431" r:id="rId77"/>
    <p:sldId id="413" r:id="rId78"/>
    <p:sldId id="394" r:id="rId79"/>
    <p:sldId id="432" r:id="rId80"/>
    <p:sldId id="442" r:id="rId81"/>
    <p:sldId id="428" r:id="rId82"/>
    <p:sldId id="340" r:id="rId83"/>
    <p:sldId id="414" r:id="rId84"/>
    <p:sldId id="434" r:id="rId85"/>
    <p:sldId id="415" r:id="rId86"/>
    <p:sldId id="416" r:id="rId87"/>
    <p:sldId id="418" r:id="rId88"/>
    <p:sldId id="419" r:id="rId89"/>
    <p:sldId id="433" r:id="rId90"/>
    <p:sldId id="420" r:id="rId91"/>
    <p:sldId id="421" r:id="rId92"/>
    <p:sldId id="422" r:id="rId93"/>
    <p:sldId id="423" r:id="rId94"/>
    <p:sldId id="424" r:id="rId95"/>
    <p:sldId id="425" r:id="rId96"/>
    <p:sldId id="426" r:id="rId97"/>
    <p:sldId id="435" r:id="rId98"/>
    <p:sldId id="462" r:id="rId99"/>
    <p:sldId id="465" r:id="rId100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6D6D6D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35" autoAdjust="0"/>
    <p:restoredTop sz="95304" autoAdjust="0"/>
  </p:normalViewPr>
  <p:slideViewPr>
    <p:cSldViewPr>
      <p:cViewPr varScale="1">
        <p:scale>
          <a:sx n="96" d="100"/>
          <a:sy n="96" d="100"/>
        </p:scale>
        <p:origin x="184" y="57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4274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5309"/>
    </p:cViewPr>
  </p:sorterViewPr>
  <p:notesViewPr>
    <p:cSldViewPr>
      <p:cViewPr varScale="1">
        <p:scale>
          <a:sx n="42" d="100"/>
          <a:sy n="42" d="100"/>
        </p:scale>
        <p:origin x="-2242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presProps" Target="presProp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5E6F0-D3A0-4141-9D57-731905E0C315}" type="datetimeFigureOut">
              <a:rPr lang="en-IN" smtClean="0"/>
              <a:pPr/>
              <a:t>07/09/22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C7F9D-A9F4-4281-B936-2FFE7AA075E9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C7F9D-A9F4-4281-B936-2FFE7AA075E9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200" dirty="0"/>
              <a:t>Long time back, Hippocrates (Greeks) and Indian </a:t>
            </a:r>
            <a:r>
              <a:rPr lang="en-US" sz="1200" dirty="0" err="1"/>
              <a:t>Ayurveda</a:t>
            </a:r>
            <a:r>
              <a:rPr lang="en-US" sz="1200" dirty="0"/>
              <a:t> system of medicine considered health as a </a:t>
            </a:r>
            <a:r>
              <a:rPr lang="en-US" sz="1200" b="1" dirty="0">
                <a:solidFill>
                  <a:srgbClr val="FFFF00"/>
                </a:solidFill>
              </a:rPr>
              <a:t>state of body and mind </a:t>
            </a:r>
            <a:r>
              <a:rPr lang="en-US" sz="1200" dirty="0"/>
              <a:t>where there was a </a:t>
            </a:r>
            <a:r>
              <a:rPr lang="en-US" sz="1200" b="1" dirty="0">
                <a:solidFill>
                  <a:srgbClr val="FFFF00"/>
                </a:solidFill>
              </a:rPr>
              <a:t>balance of certain ‘humors</a:t>
            </a:r>
            <a:r>
              <a:rPr lang="en-US" sz="1200" dirty="0"/>
              <a:t>’. </a:t>
            </a:r>
          </a:p>
          <a:p>
            <a:pPr algn="just"/>
            <a:r>
              <a:rPr lang="en-US" sz="1200" dirty="0"/>
              <a:t>They thought that persons with ‘</a:t>
            </a:r>
            <a:r>
              <a:rPr lang="en-US" sz="1200" b="1" dirty="0">
                <a:solidFill>
                  <a:srgbClr val="FFFF00"/>
                </a:solidFill>
              </a:rPr>
              <a:t>black bile</a:t>
            </a:r>
            <a:r>
              <a:rPr lang="en-US" sz="1200" dirty="0"/>
              <a:t>’ belonged to </a:t>
            </a:r>
            <a:r>
              <a:rPr lang="en-US" sz="1200" b="1" dirty="0">
                <a:solidFill>
                  <a:srgbClr val="FFFF00"/>
                </a:solidFill>
              </a:rPr>
              <a:t>hot personality </a:t>
            </a:r>
            <a:r>
              <a:rPr lang="en-US" sz="1200" dirty="0"/>
              <a:t>and </a:t>
            </a:r>
            <a:r>
              <a:rPr lang="en-US" sz="1200" b="1" dirty="0">
                <a:solidFill>
                  <a:srgbClr val="FFFF00"/>
                </a:solidFill>
              </a:rPr>
              <a:t>would have fevers</a:t>
            </a:r>
            <a:r>
              <a:rPr lang="en-US" sz="1200" dirty="0"/>
              <a:t>. </a:t>
            </a:r>
            <a:r>
              <a:rPr lang="en-US" sz="1200" i="1" dirty="0"/>
              <a:t>This idea was arrived at by pure reflective thought. </a:t>
            </a:r>
          </a:p>
          <a:p>
            <a:pPr algn="just"/>
            <a:r>
              <a:rPr lang="en-US" sz="1200" dirty="0"/>
              <a:t>Discovery of blood circulation by </a:t>
            </a:r>
            <a:r>
              <a:rPr lang="en-US" sz="1200" b="1" dirty="0">
                <a:solidFill>
                  <a:srgbClr val="FFFF00"/>
                </a:solidFill>
              </a:rPr>
              <a:t>William Harvey </a:t>
            </a:r>
            <a:r>
              <a:rPr lang="en-US" sz="1200" dirty="0"/>
              <a:t>using experimental method and the demonstration of normal body temperature in persons with black bile using thermometer disproved the ‘</a:t>
            </a:r>
            <a:r>
              <a:rPr lang="en-US" sz="1200" b="1" dirty="0">
                <a:solidFill>
                  <a:srgbClr val="FFFF00"/>
                </a:solidFill>
              </a:rPr>
              <a:t>good humor</a:t>
            </a:r>
            <a:r>
              <a:rPr lang="en-US" sz="1200" dirty="0"/>
              <a:t>’ hypothesis of health. </a:t>
            </a:r>
          </a:p>
          <a:p>
            <a:pPr algn="just"/>
            <a:r>
              <a:rPr lang="en-US" sz="1200" dirty="0"/>
              <a:t>Later, biology stated that </a:t>
            </a:r>
            <a:r>
              <a:rPr lang="en-US" sz="1200" b="1" dirty="0">
                <a:solidFill>
                  <a:srgbClr val="FFFF00"/>
                </a:solidFill>
              </a:rPr>
              <a:t>‘Mind and mental state can affect our health’ </a:t>
            </a:r>
            <a:r>
              <a:rPr lang="en-US" sz="1200" dirty="0"/>
              <a:t>i.e. mind influences neural system, endocrine system, immune system and that our immune system maintains our health.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C7F9D-A9F4-4281-B936-2FFE7AA075E9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5C7F9D-A9F4-4281-B936-2FFE7AA075E9}" type="slidenum">
              <a:rPr lang="en-IN" smtClean="0"/>
              <a:pPr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0263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55c48793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55c48793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55c48793c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55c48793c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200" dirty="0"/>
              <a:t>Infection with HIV or having AIDS is something that should not be hidden – since then, the infection may spread to many more people. </a:t>
            </a:r>
          </a:p>
          <a:p>
            <a:pPr algn="just"/>
            <a:r>
              <a:rPr lang="en-US" sz="1200" dirty="0"/>
              <a:t>HIV/AIDS-infected people need help and sympathy instead of being shunned by society. </a:t>
            </a:r>
          </a:p>
          <a:p>
            <a:pPr algn="just"/>
            <a:r>
              <a:rPr lang="en-US" sz="1200" dirty="0"/>
              <a:t>Unless society </a:t>
            </a:r>
            <a:r>
              <a:rPr lang="en-US" sz="1200" dirty="0" err="1"/>
              <a:t>recognises</a:t>
            </a:r>
            <a:r>
              <a:rPr lang="en-US" sz="1200" dirty="0"/>
              <a:t> it as a problem to be dealt with in a collective manner – the chances of wider spread of the disease increase manifold. </a:t>
            </a:r>
          </a:p>
          <a:p>
            <a:pPr algn="just"/>
            <a:r>
              <a:rPr lang="en-US" sz="1200" dirty="0"/>
              <a:t>It is a malady that can only be tackled, by the society and medical fraternity acting together, to prevent the spread of the disease.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C7F9D-A9F4-4281-B936-2FFE7AA075E9}" type="slidenum">
              <a:rPr lang="en-IN" smtClean="0"/>
              <a:pPr/>
              <a:t>67</a:t>
            </a:fld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C7F9D-A9F4-4281-B936-2FFE7AA075E9}" type="slidenum">
              <a:rPr lang="en-IN" smtClean="0"/>
              <a:pPr/>
              <a:t>77</a:t>
            </a:fld>
            <a:endParaRPr lang="en-I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C7F9D-A9F4-4281-B936-2FFE7AA075E9}" type="slidenum">
              <a:rPr lang="en-IN" smtClean="0"/>
              <a:pPr/>
              <a:t>78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3EE3-0FD7-476F-B006-1246A057C440}" type="datetimeFigureOut">
              <a:rPr lang="en-IN" smtClean="0"/>
              <a:pPr/>
              <a:t>07/09/22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2446A-5FCF-4BBF-8B7B-4D9F9DE2475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3EE3-0FD7-476F-B006-1246A057C440}" type="datetimeFigureOut">
              <a:rPr lang="en-IN" smtClean="0"/>
              <a:pPr/>
              <a:t>07/09/22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2446A-5FCF-4BBF-8B7B-4D9F9DE2475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8"/>
            <a:ext cx="2057400" cy="487627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8"/>
            <a:ext cx="6019800" cy="48762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3EE3-0FD7-476F-B006-1246A057C440}" type="datetimeFigureOut">
              <a:rPr lang="en-IN" smtClean="0"/>
              <a:pPr/>
              <a:t>07/09/22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2446A-5FCF-4BBF-8B7B-4D9F9DE2475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685800" y="1775354"/>
            <a:ext cx="7772400" cy="1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371600" y="3238501"/>
            <a:ext cx="6400800" cy="146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576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504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32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99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457200" y="228864"/>
            <a:ext cx="8229600" cy="95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480" lvl="0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822960" lvl="1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234440" lvl="2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645920" lvl="3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057400" lvl="4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468880" lvl="5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880360" lvl="6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291840" lvl="7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703320" lvl="8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97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722313" y="3672417"/>
            <a:ext cx="7772400" cy="11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36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722313" y="2422261"/>
            <a:ext cx="7772400" cy="1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11480" lvl="0" indent="-20574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>
                <a:solidFill>
                  <a:schemeClr val="lt1"/>
                </a:solidFill>
              </a:defRPr>
            </a:lvl1pPr>
            <a:lvl2pPr marL="822960" lvl="1" indent="-20574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20">
                <a:solidFill>
                  <a:schemeClr val="lt1"/>
                </a:solidFill>
              </a:defRPr>
            </a:lvl2pPr>
            <a:lvl3pPr marL="1234440" lvl="2" indent="-205740" algn="l">
              <a:spcBef>
                <a:spcPts val="288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40">
                <a:solidFill>
                  <a:schemeClr val="lt1"/>
                </a:solidFill>
              </a:defRPr>
            </a:lvl3pPr>
            <a:lvl4pPr marL="1645920" lvl="3" indent="-205740" algn="l">
              <a:spcBef>
                <a:spcPts val="252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260">
                <a:solidFill>
                  <a:schemeClr val="lt1"/>
                </a:solidFill>
              </a:defRPr>
            </a:lvl4pPr>
            <a:lvl5pPr marL="2057400" lvl="4" indent="-205740" algn="l">
              <a:spcBef>
                <a:spcPts val="252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260">
                <a:solidFill>
                  <a:schemeClr val="lt1"/>
                </a:solidFill>
              </a:defRPr>
            </a:lvl5pPr>
            <a:lvl6pPr marL="2468880" lvl="5" indent="-205740" algn="l">
              <a:spcBef>
                <a:spcPts val="252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260">
                <a:solidFill>
                  <a:schemeClr val="lt1"/>
                </a:solidFill>
              </a:defRPr>
            </a:lvl6pPr>
            <a:lvl7pPr marL="2880360" lvl="6" indent="-205740" algn="l">
              <a:spcBef>
                <a:spcPts val="252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260">
                <a:solidFill>
                  <a:schemeClr val="lt1"/>
                </a:solidFill>
              </a:defRPr>
            </a:lvl7pPr>
            <a:lvl8pPr marL="3291840" lvl="7" indent="-205740" algn="l">
              <a:spcBef>
                <a:spcPts val="252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260">
                <a:solidFill>
                  <a:schemeClr val="lt1"/>
                </a:solidFill>
              </a:defRPr>
            </a:lvl8pPr>
            <a:lvl9pPr marL="3703320" lvl="8" indent="-205740" algn="l">
              <a:spcBef>
                <a:spcPts val="252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26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57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457200" y="228864"/>
            <a:ext cx="8229600" cy="95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457200" y="1333501"/>
            <a:ext cx="4038600" cy="377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480" lvl="0" indent="-365760" algn="l">
              <a:spcBef>
                <a:spcPts val="504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520"/>
            </a:lvl1pPr>
            <a:lvl2pPr marL="822960" lvl="1" indent="-342900" algn="l">
              <a:spcBef>
                <a:spcPts val="432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160"/>
            </a:lvl2pPr>
            <a:lvl3pPr marL="1234440" lvl="2" indent="-32004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1800"/>
            </a:lvl3pPr>
            <a:lvl4pPr marL="1645920" lvl="3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620"/>
            </a:lvl4pPr>
            <a:lvl5pPr marL="2057400" lvl="4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620"/>
            </a:lvl5pPr>
            <a:lvl6pPr marL="2468880" lvl="5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620"/>
            </a:lvl6pPr>
            <a:lvl7pPr marL="2880360" lvl="6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620"/>
            </a:lvl7pPr>
            <a:lvl8pPr marL="3291840" lvl="7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620"/>
            </a:lvl8pPr>
            <a:lvl9pPr marL="3703320" lvl="8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620"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4648200" y="1333501"/>
            <a:ext cx="4038600" cy="377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480" lvl="0" indent="-365760" algn="l">
              <a:spcBef>
                <a:spcPts val="504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520"/>
            </a:lvl1pPr>
            <a:lvl2pPr marL="822960" lvl="1" indent="-342900" algn="l">
              <a:spcBef>
                <a:spcPts val="432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160"/>
            </a:lvl2pPr>
            <a:lvl3pPr marL="1234440" lvl="2" indent="-32004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1800"/>
            </a:lvl3pPr>
            <a:lvl4pPr marL="1645920" lvl="3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620"/>
            </a:lvl4pPr>
            <a:lvl5pPr marL="2057400" lvl="4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620"/>
            </a:lvl5pPr>
            <a:lvl6pPr marL="2468880" lvl="5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620"/>
            </a:lvl6pPr>
            <a:lvl7pPr marL="2880360" lvl="6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620"/>
            </a:lvl7pPr>
            <a:lvl8pPr marL="3291840" lvl="7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620"/>
            </a:lvl8pPr>
            <a:lvl9pPr marL="3703320" lvl="8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620"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70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457200" y="228864"/>
            <a:ext cx="8229600" cy="95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457200" y="1279261"/>
            <a:ext cx="4040100" cy="5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11480" lvl="0" indent="-205740" algn="l">
              <a:spcBef>
                <a:spcPts val="432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160" b="1"/>
            </a:lvl1pPr>
            <a:lvl2pPr marL="822960" lvl="1" indent="-20574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 b="1"/>
            </a:lvl2pPr>
            <a:lvl3pPr marL="1234440" lvl="2" indent="-20574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20" b="1"/>
            </a:lvl3pPr>
            <a:lvl4pPr marL="1645920" lvl="3" indent="-205740" algn="l">
              <a:spcBef>
                <a:spcPts val="288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40" b="1"/>
            </a:lvl4pPr>
            <a:lvl5pPr marL="2057400" lvl="4" indent="-205740" algn="l">
              <a:spcBef>
                <a:spcPts val="288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40" b="1"/>
            </a:lvl5pPr>
            <a:lvl6pPr marL="2468880" lvl="5" indent="-205740" algn="l">
              <a:spcBef>
                <a:spcPts val="288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40" b="1"/>
            </a:lvl6pPr>
            <a:lvl7pPr marL="2880360" lvl="6" indent="-205740" algn="l">
              <a:spcBef>
                <a:spcPts val="288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40" b="1"/>
            </a:lvl7pPr>
            <a:lvl8pPr marL="3291840" lvl="7" indent="-205740" algn="l">
              <a:spcBef>
                <a:spcPts val="288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40" b="1"/>
            </a:lvl8pPr>
            <a:lvl9pPr marL="3703320" lvl="8" indent="-205740" algn="l">
              <a:spcBef>
                <a:spcPts val="288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4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457200" y="1812395"/>
            <a:ext cx="4040100" cy="329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480" lvl="0" indent="-342900" algn="l">
              <a:spcBef>
                <a:spcPts val="432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160"/>
            </a:lvl1pPr>
            <a:lvl2pPr marL="822960" lvl="1" indent="-32004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1800"/>
            </a:lvl2pPr>
            <a:lvl3pPr marL="1234440" lvl="2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620"/>
            </a:lvl3pPr>
            <a:lvl4pPr marL="1645920" lvl="3" indent="-297180" algn="l">
              <a:spcBef>
                <a:spcPts val="288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440"/>
            </a:lvl4pPr>
            <a:lvl5pPr marL="2057400" lvl="4" indent="-297180" algn="l">
              <a:spcBef>
                <a:spcPts val="288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440"/>
            </a:lvl5pPr>
            <a:lvl6pPr marL="2468880" lvl="5" indent="-297180" algn="l">
              <a:spcBef>
                <a:spcPts val="288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440"/>
            </a:lvl6pPr>
            <a:lvl7pPr marL="2880360" lvl="6" indent="-297180" algn="l">
              <a:spcBef>
                <a:spcPts val="288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440"/>
            </a:lvl7pPr>
            <a:lvl8pPr marL="3291840" lvl="7" indent="-297180" algn="l">
              <a:spcBef>
                <a:spcPts val="288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440"/>
            </a:lvl8pPr>
            <a:lvl9pPr marL="3703320" lvl="8" indent="-297180" algn="l">
              <a:spcBef>
                <a:spcPts val="288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440"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4645025" y="1279261"/>
            <a:ext cx="4041900" cy="5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11480" lvl="0" indent="-205740" algn="l">
              <a:spcBef>
                <a:spcPts val="432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160" b="1"/>
            </a:lvl1pPr>
            <a:lvl2pPr marL="822960" lvl="1" indent="-20574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 b="1"/>
            </a:lvl2pPr>
            <a:lvl3pPr marL="1234440" lvl="2" indent="-20574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20" b="1"/>
            </a:lvl3pPr>
            <a:lvl4pPr marL="1645920" lvl="3" indent="-205740" algn="l">
              <a:spcBef>
                <a:spcPts val="288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40" b="1"/>
            </a:lvl4pPr>
            <a:lvl5pPr marL="2057400" lvl="4" indent="-205740" algn="l">
              <a:spcBef>
                <a:spcPts val="288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40" b="1"/>
            </a:lvl5pPr>
            <a:lvl6pPr marL="2468880" lvl="5" indent="-205740" algn="l">
              <a:spcBef>
                <a:spcPts val="288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40" b="1"/>
            </a:lvl6pPr>
            <a:lvl7pPr marL="2880360" lvl="6" indent="-205740" algn="l">
              <a:spcBef>
                <a:spcPts val="288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40" b="1"/>
            </a:lvl7pPr>
            <a:lvl8pPr marL="3291840" lvl="7" indent="-205740" algn="l">
              <a:spcBef>
                <a:spcPts val="288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40" b="1"/>
            </a:lvl8pPr>
            <a:lvl9pPr marL="3703320" lvl="8" indent="-205740" algn="l">
              <a:spcBef>
                <a:spcPts val="288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4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4645025" y="1812395"/>
            <a:ext cx="4041900" cy="329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480" lvl="0" indent="-342900" algn="l">
              <a:spcBef>
                <a:spcPts val="432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160"/>
            </a:lvl1pPr>
            <a:lvl2pPr marL="822960" lvl="1" indent="-32004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1800"/>
            </a:lvl2pPr>
            <a:lvl3pPr marL="1234440" lvl="2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620"/>
            </a:lvl3pPr>
            <a:lvl4pPr marL="1645920" lvl="3" indent="-297180" algn="l">
              <a:spcBef>
                <a:spcPts val="288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440"/>
            </a:lvl4pPr>
            <a:lvl5pPr marL="2057400" lvl="4" indent="-297180" algn="l">
              <a:spcBef>
                <a:spcPts val="288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440"/>
            </a:lvl5pPr>
            <a:lvl6pPr marL="2468880" lvl="5" indent="-297180" algn="l">
              <a:spcBef>
                <a:spcPts val="288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440"/>
            </a:lvl6pPr>
            <a:lvl7pPr marL="2880360" lvl="6" indent="-297180" algn="l">
              <a:spcBef>
                <a:spcPts val="288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440"/>
            </a:lvl7pPr>
            <a:lvl8pPr marL="3291840" lvl="7" indent="-297180" algn="l">
              <a:spcBef>
                <a:spcPts val="288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440"/>
            </a:lvl8pPr>
            <a:lvl9pPr marL="3703320" lvl="8" indent="-297180" algn="l">
              <a:spcBef>
                <a:spcPts val="288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440"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15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457200" y="228864"/>
            <a:ext cx="8229600" cy="95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2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504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457200" y="227542"/>
            <a:ext cx="3008400" cy="968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00" cy="487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480" lvl="0" indent="-388620" algn="l">
              <a:spcBef>
                <a:spcPts val="576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2880"/>
            </a:lvl1pPr>
            <a:lvl2pPr marL="822960" lvl="1" indent="-365760" algn="l">
              <a:spcBef>
                <a:spcPts val="504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 sz="2520"/>
            </a:lvl2pPr>
            <a:lvl3pPr marL="1234440" lvl="2" indent="-342900" algn="l">
              <a:spcBef>
                <a:spcPts val="432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160"/>
            </a:lvl3pPr>
            <a:lvl4pPr marL="1645920" lvl="3" indent="-32004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1800"/>
            </a:lvl4pPr>
            <a:lvl5pPr marL="2057400" lvl="4" indent="-32004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1800"/>
            </a:lvl5pPr>
            <a:lvl6pPr marL="2468880" lvl="5" indent="-32004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1800"/>
            </a:lvl6pPr>
            <a:lvl7pPr marL="2880360" lvl="6" indent="-32004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1800"/>
            </a:lvl7pPr>
            <a:lvl8pPr marL="3291840" lvl="7" indent="-32004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1800"/>
            </a:lvl8pPr>
            <a:lvl9pPr marL="3703320" lvl="8" indent="-32004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18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457200" y="1195918"/>
            <a:ext cx="3008400" cy="390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480" lvl="0" indent="-205740" algn="l">
              <a:spcBef>
                <a:spcPts val="252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260"/>
            </a:lvl1pPr>
            <a:lvl2pPr marL="822960" lvl="1" indent="-205740" algn="l">
              <a:spcBef>
                <a:spcPts val="216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80"/>
            </a:lvl2pPr>
            <a:lvl3pPr marL="1234440" lvl="2" indent="-20574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900"/>
            </a:lvl3pPr>
            <a:lvl4pPr marL="1645920" lvl="3" indent="-205740" algn="l">
              <a:spcBef>
                <a:spcPts val="162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10"/>
            </a:lvl4pPr>
            <a:lvl5pPr marL="2057400" lvl="4" indent="-205740" algn="l">
              <a:spcBef>
                <a:spcPts val="162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10"/>
            </a:lvl5pPr>
            <a:lvl6pPr marL="2468880" lvl="5" indent="-205740" algn="l">
              <a:spcBef>
                <a:spcPts val="162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10"/>
            </a:lvl6pPr>
            <a:lvl7pPr marL="2880360" lvl="6" indent="-205740" algn="l">
              <a:spcBef>
                <a:spcPts val="162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10"/>
            </a:lvl7pPr>
            <a:lvl8pPr marL="3291840" lvl="7" indent="-205740" algn="l">
              <a:spcBef>
                <a:spcPts val="162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10"/>
            </a:lvl8pPr>
            <a:lvl9pPr marL="3703320" lvl="8" indent="-205740" algn="l">
              <a:spcBef>
                <a:spcPts val="162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1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0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3EE3-0FD7-476F-B006-1246A057C440}" type="datetimeFigureOut">
              <a:rPr lang="en-IN" smtClean="0"/>
              <a:pPr/>
              <a:t>07/09/22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2446A-5FCF-4BBF-8B7B-4D9F9DE2475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0" cy="47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576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28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04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52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32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16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1792288" y="4472782"/>
            <a:ext cx="5486400" cy="67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480" lvl="0" indent="-205740" algn="l">
              <a:spcBef>
                <a:spcPts val="252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260"/>
            </a:lvl1pPr>
            <a:lvl2pPr marL="822960" lvl="1" indent="-205740" algn="l">
              <a:spcBef>
                <a:spcPts val="216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080"/>
            </a:lvl2pPr>
            <a:lvl3pPr marL="1234440" lvl="2" indent="-20574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900"/>
            </a:lvl3pPr>
            <a:lvl4pPr marL="1645920" lvl="3" indent="-205740" algn="l">
              <a:spcBef>
                <a:spcPts val="162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10"/>
            </a:lvl4pPr>
            <a:lvl5pPr marL="2057400" lvl="4" indent="-205740" algn="l">
              <a:spcBef>
                <a:spcPts val="162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10"/>
            </a:lvl5pPr>
            <a:lvl6pPr marL="2468880" lvl="5" indent="-205740" algn="l">
              <a:spcBef>
                <a:spcPts val="162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10"/>
            </a:lvl6pPr>
            <a:lvl7pPr marL="2880360" lvl="6" indent="-205740" algn="l">
              <a:spcBef>
                <a:spcPts val="162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10"/>
            </a:lvl7pPr>
            <a:lvl8pPr marL="3291840" lvl="7" indent="-205740" algn="l">
              <a:spcBef>
                <a:spcPts val="162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10"/>
            </a:lvl8pPr>
            <a:lvl9pPr marL="3703320" lvl="8" indent="-205740" algn="l">
              <a:spcBef>
                <a:spcPts val="162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1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11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457200" y="228864"/>
            <a:ext cx="8229600" cy="95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2686168" y="-895467"/>
            <a:ext cx="3771667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480" lvl="0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822960" lvl="1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234440" lvl="2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645920" lvl="3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057400" lvl="4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468880" lvl="5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880360" lvl="6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291840" lvl="7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703320" lvl="8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42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5219935" y="1638331"/>
            <a:ext cx="487633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028935" y="-342869"/>
            <a:ext cx="4876333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480" lvl="0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822960" lvl="1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234440" lvl="2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645920" lvl="3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057400" lvl="4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468880" lvl="5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2880360" lvl="6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291840" lvl="7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3703320" lvl="8" indent="-308610" algn="l">
              <a:spcBef>
                <a:spcPts val="324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57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2646"/>
            <a:ext cx="9144000" cy="4336521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01" y="1207623"/>
            <a:ext cx="7929000" cy="2475876"/>
          </a:xfrm>
        </p:spPr>
        <p:txBody>
          <a:bodyPr/>
          <a:lstStyle>
            <a:lvl1pPr>
              <a:defRPr sz="40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1" y="4400706"/>
            <a:ext cx="7929000" cy="362478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9/7/22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7377995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1821657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72657"/>
            <a:ext cx="7928999" cy="80870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1851906"/>
            <a:ext cx="7915931" cy="303042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9/7/22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675533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9144000" cy="4336521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2459497"/>
            <a:ext cx="7921064" cy="1224000"/>
          </a:xfrm>
        </p:spPr>
        <p:txBody>
          <a:bodyPr anchor="b"/>
          <a:lstStyle>
            <a:lvl1pPr algn="r">
              <a:defRPr sz="36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4401001"/>
            <a:ext cx="7921064" cy="361629"/>
          </a:xfrm>
        </p:spPr>
        <p:txBody>
          <a:bodyPr anchor="t">
            <a:no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9/7/22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9448089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1821657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4034" y="1851906"/>
            <a:ext cx="3889405" cy="303230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62" y="1851906"/>
            <a:ext cx="3895937" cy="303230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9/7/22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21873343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1821657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046" y="1812396"/>
            <a:ext cx="3892393" cy="480218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47" y="2292616"/>
            <a:ext cx="3892392" cy="2591594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62" y="1812396"/>
            <a:ext cx="3895937" cy="480218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62" y="2292616"/>
            <a:ext cx="3895937" cy="2591594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9/7/22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452960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1821657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9/7/22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9175441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9/7/22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6304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9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3EE3-0FD7-476F-B006-1246A057C440}" type="datetimeFigureOut">
              <a:rPr lang="en-IN" smtClean="0"/>
              <a:pPr/>
              <a:t>07/09/22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2446A-5FCF-4BBF-8B7B-4D9F9DE2475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4" y="371740"/>
            <a:ext cx="2660650" cy="151220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4" y="371740"/>
            <a:ext cx="2660650" cy="1348663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371741"/>
            <a:ext cx="4689475" cy="451246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4" y="1883949"/>
            <a:ext cx="2660650" cy="300025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9/7/22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9215514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46" y="606269"/>
            <a:ext cx="3639741" cy="1347636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5715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05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046" y="1953904"/>
            <a:ext cx="3639741" cy="2930304"/>
          </a:xfr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8" y="5034469"/>
            <a:ext cx="732659" cy="304271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9/7/22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5034469"/>
            <a:ext cx="2471560" cy="30427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4929907"/>
            <a:ext cx="796616" cy="408833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4855459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4000500"/>
            <a:ext cx="7921064" cy="47228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0005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500" y="4472782"/>
            <a:ext cx="7921064" cy="411427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9/7/22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7448329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73773" y="901214"/>
            <a:ext cx="4749312" cy="2699323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239" y="1032085"/>
            <a:ext cx="4420380" cy="2204927"/>
          </a:xfrm>
        </p:spPr>
        <p:txBody>
          <a:bodyPr anchor="b"/>
          <a:lstStyle>
            <a:lvl1pPr algn="l">
              <a:defRPr sz="315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93" y="3703067"/>
            <a:ext cx="4418727" cy="594368"/>
          </a:xfrm>
        </p:spPr>
        <p:txBody>
          <a:bodyPr anchor="t">
            <a:no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680982" y="901214"/>
            <a:ext cx="2857501" cy="3396221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9/7/22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211508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4" y="1905488"/>
            <a:ext cx="3671336" cy="2086643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7" y="2029964"/>
            <a:ext cx="3286891" cy="167315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7000" y="1905000"/>
            <a:ext cx="3660225" cy="191293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9/7/22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98067985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1821657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9/7/22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16652477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9" y="371741"/>
            <a:ext cx="3391762" cy="4512468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6" y="488476"/>
            <a:ext cx="1871093" cy="42789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501" y="371741"/>
            <a:ext cx="4958655" cy="4512468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9/7/22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5666998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35020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39999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80528"/>
            <a:ext cx="39999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638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3EE3-0FD7-476F-B006-1246A057C440}" type="datetimeFigureOut">
              <a:rPr lang="en-IN" smtClean="0"/>
              <a:pPr/>
              <a:t>07/09/22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2446A-5FCF-4BBF-8B7B-4D9F9DE2475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3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2" y="1279263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2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3EE3-0FD7-476F-B006-1246A057C440}" type="datetimeFigureOut">
              <a:rPr lang="en-IN" smtClean="0"/>
              <a:pPr/>
              <a:t>07/09/22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2446A-5FCF-4BBF-8B7B-4D9F9DE2475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3EE3-0FD7-476F-B006-1246A057C440}" type="datetimeFigureOut">
              <a:rPr lang="en-IN" smtClean="0"/>
              <a:pPr/>
              <a:t>07/09/22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2446A-5FCF-4BBF-8B7B-4D9F9DE2475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3EE3-0FD7-476F-B006-1246A057C440}" type="datetimeFigureOut">
              <a:rPr lang="en-IN" smtClean="0"/>
              <a:pPr/>
              <a:t>07/09/22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2446A-5FCF-4BBF-8B7B-4D9F9DE2475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7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7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3EE3-0FD7-476F-B006-1246A057C440}" type="datetimeFigureOut">
              <a:rPr lang="en-IN" smtClean="0"/>
              <a:pPr/>
              <a:t>07/09/22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2446A-5FCF-4BBF-8B7B-4D9F9DE2475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3EE3-0FD7-476F-B006-1246A057C440}" type="datetimeFigureOut">
              <a:rPr lang="en-IN" smtClean="0"/>
              <a:pPr/>
              <a:t>07/09/22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2446A-5FCF-4BBF-8B7B-4D9F9DE2475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93EE3-0FD7-476F-B006-1246A057C440}" type="datetimeFigureOut">
              <a:rPr lang="en-IN" smtClean="0"/>
              <a:pPr/>
              <a:t>07/09/22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2446A-5FCF-4BBF-8B7B-4D9F9DE2475B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457200" y="228864"/>
            <a:ext cx="8229600" cy="95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93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6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500" y="372657"/>
            <a:ext cx="7928999" cy="80870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1820334"/>
            <a:ext cx="7922464" cy="306199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636" y="5034469"/>
            <a:ext cx="6483240" cy="3042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00969" y="5034469"/>
            <a:ext cx="1007780" cy="3042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9/7/22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8749" y="4929907"/>
            <a:ext cx="796616" cy="408833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49065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664" y="2052528"/>
            <a:ext cx="8134672" cy="1225021"/>
          </a:xfrm>
        </p:spPr>
        <p:txBody>
          <a:bodyPr>
            <a:noAutofit/>
          </a:bodyPr>
          <a:lstStyle/>
          <a:p>
            <a:r>
              <a:rPr lang="en-US" sz="3600" b="1" dirty="0"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</a:rPr>
              <a:t>Chapter 8 Human Health and Diseases </a:t>
            </a:r>
            <a:endParaRPr lang="en-IN" sz="3600" b="1" dirty="0"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79912" y="157200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AR CARTER" pitchFamily="2" charset="0"/>
              </a:rPr>
              <a:t>Pathogens</a:t>
            </a:r>
            <a:endParaRPr lang="en-IN" sz="2400" b="1" dirty="0">
              <a:solidFill>
                <a:srgbClr val="FFFF00"/>
              </a:solidFill>
              <a:latin typeface="AR CARTER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4297660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AR CARTER" pitchFamily="2" charset="0"/>
              </a:rPr>
              <a:t>HIV</a:t>
            </a:r>
            <a:endParaRPr lang="en-IN" sz="2400" b="1" dirty="0">
              <a:solidFill>
                <a:srgbClr val="FFFF00"/>
              </a:solidFill>
              <a:latin typeface="AR CARTER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5608" y="587408"/>
            <a:ext cx="133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AR CARTER" pitchFamily="2" charset="0"/>
              </a:rPr>
              <a:t>Dengue</a:t>
            </a:r>
            <a:endParaRPr lang="en-IN" sz="2400" b="1" dirty="0">
              <a:solidFill>
                <a:srgbClr val="FFFF00"/>
              </a:solidFill>
              <a:latin typeface="AR CARTER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3097528"/>
            <a:ext cx="226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AR CARTER" pitchFamily="2" charset="0"/>
              </a:rPr>
              <a:t>Vaccines</a:t>
            </a:r>
            <a:endParaRPr lang="en-IN" sz="2400" b="1" dirty="0">
              <a:solidFill>
                <a:srgbClr val="FFFF00"/>
              </a:solidFill>
              <a:latin typeface="AR CARTER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3037520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AR CARTER" pitchFamily="2" charset="0"/>
              </a:rPr>
              <a:t>Basic concepts of immunology</a:t>
            </a:r>
            <a:endParaRPr lang="en-IN" sz="2400" b="1" dirty="0">
              <a:solidFill>
                <a:srgbClr val="FFFF00"/>
              </a:solidFill>
              <a:latin typeface="AR CARTER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2040" y="351757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AR CARTER" pitchFamily="2" charset="0"/>
              </a:rPr>
              <a:t>cancer</a:t>
            </a:r>
            <a:endParaRPr lang="en-IN" sz="2400" b="1" dirty="0">
              <a:solidFill>
                <a:srgbClr val="FFFF00"/>
              </a:solidFill>
              <a:latin typeface="AR CARTER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52320" y="159736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AR CARTER" pitchFamily="2" charset="0"/>
              </a:rPr>
              <a:t>malaria</a:t>
            </a:r>
            <a:endParaRPr lang="en-IN" sz="2400" b="1" dirty="0">
              <a:solidFill>
                <a:srgbClr val="FFFF00"/>
              </a:solidFill>
              <a:latin typeface="AR CARTER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60" y="1127468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AR CARTER" pitchFamily="2" charset="0"/>
              </a:rPr>
              <a:t>parasites causing human diseases and their Control</a:t>
            </a:r>
            <a:endParaRPr lang="en-IN" sz="2400" b="1" dirty="0">
              <a:solidFill>
                <a:srgbClr val="FFFF00"/>
              </a:solidFill>
              <a:latin typeface="AR CARTER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19464" y="4225653"/>
            <a:ext cx="1404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AR CARTER" pitchFamily="2" charset="0"/>
              </a:rPr>
              <a:t>AIDS</a:t>
            </a:r>
            <a:endParaRPr lang="en-IN" sz="2400" b="1" dirty="0">
              <a:solidFill>
                <a:srgbClr val="FFFF00"/>
              </a:solidFill>
              <a:latin typeface="AR CARTER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03648" y="172753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AR CARTER" pitchFamily="2" charset="0"/>
              </a:rPr>
              <a:t> typhoid</a:t>
            </a:r>
            <a:endParaRPr lang="en-IN" sz="2400" b="1" dirty="0">
              <a:solidFill>
                <a:srgbClr val="FFFF00"/>
              </a:solidFill>
              <a:latin typeface="AR CARTER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20272" y="97193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AR CARTER" pitchFamily="2" charset="0"/>
              </a:rPr>
              <a:t>filariasis</a:t>
            </a:r>
            <a:endParaRPr lang="en-IN" sz="2400" b="1" dirty="0">
              <a:solidFill>
                <a:srgbClr val="FFFF00"/>
              </a:solidFill>
              <a:latin typeface="AR CARTER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157200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AR CARTER" pitchFamily="2" charset="0"/>
              </a:rPr>
              <a:t>Chickengunia</a:t>
            </a:r>
            <a:endParaRPr lang="en-IN" sz="2400" b="1" dirty="0">
              <a:solidFill>
                <a:srgbClr val="FFFF00"/>
              </a:solidFill>
              <a:latin typeface="AR CARTER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67744" y="637253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  <a:latin typeface="AR CARTER" pitchFamily="2" charset="0"/>
              </a:rPr>
              <a:t>Ascariasis</a:t>
            </a:r>
            <a:endParaRPr lang="en-IN" sz="2400" b="1" dirty="0">
              <a:solidFill>
                <a:srgbClr val="FFFF00"/>
              </a:solidFill>
              <a:latin typeface="AR CARTER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55976" y="1667528"/>
            <a:ext cx="1980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AR CARTER" pitchFamily="2" charset="0"/>
              </a:rPr>
              <a:t>Pneumonia</a:t>
            </a:r>
            <a:endParaRPr lang="en-IN" sz="2400" b="1" dirty="0">
              <a:solidFill>
                <a:srgbClr val="FFFF00"/>
              </a:solidFill>
              <a:latin typeface="AR CARTER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040441" y="3997628"/>
            <a:ext cx="1973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AR CARTER" pitchFamily="2" charset="0"/>
              </a:rPr>
              <a:t>Adolescence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771800" y="3937620"/>
            <a:ext cx="1152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AR CARTER" pitchFamily="2" charset="0"/>
              </a:rPr>
              <a:t>Drug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4172" y="4741903"/>
            <a:ext cx="21515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AR CARTER" pitchFamily="2" charset="0"/>
              </a:rPr>
              <a:t>Alcohol abuse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08927" y="3649588"/>
            <a:ext cx="1778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AR CARTER" pitchFamily="2" charset="0"/>
              </a:rPr>
              <a:t>Antibiotics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90675" y="4764757"/>
            <a:ext cx="4514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AR CARTER" pitchFamily="2" charset="0"/>
              </a:rPr>
              <a:t>Synthetic plant-derived drugs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2" y="111429"/>
            <a:ext cx="9144000" cy="448444"/>
          </a:xfrm>
        </p:spPr>
        <p:txBody>
          <a:bodyPr>
            <a:normAutofit/>
          </a:bodyPr>
          <a:lstStyle/>
          <a:p>
            <a:r>
              <a:rPr lang="en-IN" sz="2000" b="1" dirty="0"/>
              <a:t>Common Human diseases caused by Virus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3892794"/>
              </p:ext>
            </p:extLst>
          </p:nvPr>
        </p:nvGraphicFramePr>
        <p:xfrm>
          <a:off x="105966" y="616697"/>
          <a:ext cx="8909942" cy="2966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1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6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525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rgbClr val="FFFF00"/>
                          </a:solidFill>
                        </a:rPr>
                        <a:t>Common disease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rgbClr val="FFFF00"/>
                          </a:solidFill>
                        </a:rPr>
                        <a:t>Causative</a:t>
                      </a:r>
                      <a:r>
                        <a:rPr lang="en-IN" sz="1800" b="1" baseline="0" dirty="0">
                          <a:solidFill>
                            <a:srgbClr val="FFFF00"/>
                          </a:solidFill>
                        </a:rPr>
                        <a:t> agent</a:t>
                      </a:r>
                      <a:endParaRPr lang="en-IN" sz="18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err="1">
                          <a:solidFill>
                            <a:srgbClr val="FFFF00"/>
                          </a:solidFill>
                        </a:rPr>
                        <a:t>Symtoms</a:t>
                      </a:r>
                      <a:endParaRPr lang="en-IN" sz="18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rgbClr val="FFFF00"/>
                          </a:solidFill>
                        </a:rPr>
                        <a:t>Mode of transmission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6695">
                <a:tc>
                  <a:txBody>
                    <a:bodyPr/>
                    <a:lstStyle/>
                    <a:p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Common cold</a:t>
                      </a:r>
                    </a:p>
                    <a:p>
                      <a:endParaRPr lang="en-US" sz="1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7828" y="3640296"/>
            <a:ext cx="8892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Chikungunya</a:t>
            </a:r>
            <a:r>
              <a:rPr lang="en-US" dirty="0"/>
              <a:t> is vector-borne diseases. </a:t>
            </a:r>
            <a:r>
              <a:rPr lang="en-US" b="1" i="1" dirty="0" err="1">
                <a:solidFill>
                  <a:srgbClr val="FFFF00"/>
                </a:solidFill>
              </a:rPr>
              <a:t>Aedes</a:t>
            </a:r>
            <a:r>
              <a:rPr lang="en-US" b="1" i="1" dirty="0">
                <a:solidFill>
                  <a:srgbClr val="FFFF00"/>
                </a:solidFill>
              </a:rPr>
              <a:t> mosquitoes </a:t>
            </a:r>
            <a:r>
              <a:rPr lang="en-US" dirty="0"/>
              <a:t>is the vector of </a:t>
            </a:r>
            <a:r>
              <a:rPr lang="en-US" dirty="0" err="1"/>
              <a:t>Chikungunya</a:t>
            </a:r>
            <a:r>
              <a:rPr lang="en-US" dirty="0"/>
              <a:t>.</a:t>
            </a:r>
            <a:endParaRPr lang="en-IN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27A532-E65A-8346-98F3-5BD847B2D970}"/>
              </a:ext>
            </a:extLst>
          </p:cNvPr>
          <p:cNvSpPr/>
          <p:nvPr/>
        </p:nvSpPr>
        <p:spPr>
          <a:xfrm>
            <a:off x="128092" y="1705372"/>
            <a:ext cx="17796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dirty="0">
                <a:solidFill>
                  <a:prstClr val="white"/>
                </a:solidFill>
              </a:rPr>
              <a:t>(One of the </a:t>
            </a:r>
            <a:r>
              <a:rPr lang="en-US" b="1" dirty="0">
                <a:solidFill>
                  <a:srgbClr val="FFFF00"/>
                </a:solidFill>
              </a:rPr>
              <a:t>most infectious human ailments</a:t>
            </a:r>
            <a:r>
              <a:rPr lang="en-US" dirty="0">
                <a:solidFill>
                  <a:prstClr val="white"/>
                </a:solidFill>
              </a:rPr>
              <a:t> usually </a:t>
            </a:r>
            <a:r>
              <a:rPr lang="en-US" b="1" dirty="0">
                <a:solidFill>
                  <a:srgbClr val="FFFF00"/>
                </a:solidFill>
              </a:rPr>
              <a:t>last for 3-7 days</a:t>
            </a:r>
            <a:r>
              <a:rPr lang="en-US" b="1" dirty="0">
                <a:solidFill>
                  <a:prstClr val="white"/>
                </a:solidFill>
              </a:rPr>
              <a:t>)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36BB3C-1B16-4043-B25A-6B5CC174CC8E}"/>
              </a:ext>
            </a:extLst>
          </p:cNvPr>
          <p:cNvSpPr/>
          <p:nvPr/>
        </p:nvSpPr>
        <p:spPr>
          <a:xfrm>
            <a:off x="2051720" y="1297131"/>
            <a:ext cx="15841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b="1" dirty="0">
                <a:solidFill>
                  <a:srgbClr val="FFFF00"/>
                </a:solidFill>
              </a:rPr>
              <a:t>Rhino  viruses</a:t>
            </a:r>
          </a:p>
          <a:p>
            <a:pPr lvl="0" algn="just"/>
            <a:endParaRPr lang="en-US" dirty="0">
              <a:solidFill>
                <a:prstClr val="white"/>
              </a:solidFill>
            </a:endParaRPr>
          </a:p>
          <a:p>
            <a:pPr lvl="0" algn="just">
              <a:defRPr/>
            </a:pPr>
            <a:r>
              <a:rPr lang="en-US" dirty="0">
                <a:solidFill>
                  <a:prstClr val="white"/>
                </a:solidFill>
              </a:rPr>
              <a:t>Infect the nose and respiratory passage but not the lungs</a:t>
            </a:r>
            <a:endParaRPr lang="en-IN" sz="2000" dirty="0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889049-4E38-0044-8216-028A081F24E6}"/>
              </a:ext>
            </a:extLst>
          </p:cNvPr>
          <p:cNvSpPr/>
          <p:nvPr/>
        </p:nvSpPr>
        <p:spPr>
          <a:xfrm>
            <a:off x="3635896" y="1297131"/>
            <a:ext cx="18722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dirty="0">
                <a:solidFill>
                  <a:prstClr val="white"/>
                </a:solidFill>
              </a:rPr>
              <a:t>Nasal congestion and discharge, sore throat, hoarseness, cough, headache, tiredness,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D03379-106E-4342-9E0E-A53E4CA1EA87}"/>
              </a:ext>
            </a:extLst>
          </p:cNvPr>
          <p:cNvSpPr/>
          <p:nvPr/>
        </p:nvSpPr>
        <p:spPr>
          <a:xfrm>
            <a:off x="5508106" y="1279689"/>
            <a:ext cx="35078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dirty="0">
                <a:solidFill>
                  <a:srgbClr val="FFFF00"/>
                </a:solidFill>
              </a:rPr>
              <a:t>Inhalation of droplets </a:t>
            </a:r>
            <a:r>
              <a:rPr lang="en-US" dirty="0">
                <a:solidFill>
                  <a:prstClr val="white"/>
                </a:solidFill>
              </a:rPr>
              <a:t>resulting from </a:t>
            </a:r>
            <a:r>
              <a:rPr lang="en-US" b="1" dirty="0">
                <a:solidFill>
                  <a:prstClr val="white"/>
                </a:solidFill>
              </a:rPr>
              <a:t>cough or sneezes </a:t>
            </a:r>
            <a:r>
              <a:rPr lang="en-US" dirty="0">
                <a:solidFill>
                  <a:prstClr val="white"/>
                </a:solidFill>
              </a:rPr>
              <a:t>of an infected person.</a:t>
            </a:r>
          </a:p>
          <a:p>
            <a:pPr lvl="0" algn="just"/>
            <a:r>
              <a:rPr lang="en-US" dirty="0">
                <a:solidFill>
                  <a:prstClr val="white"/>
                </a:solidFill>
              </a:rPr>
              <a:t>Transmitted through  </a:t>
            </a:r>
            <a:r>
              <a:rPr lang="en-US" b="1" dirty="0">
                <a:solidFill>
                  <a:srgbClr val="FFFF00"/>
                </a:solidFill>
              </a:rPr>
              <a:t>contaminated objects</a:t>
            </a:r>
            <a:r>
              <a:rPr lang="en-US" dirty="0">
                <a:solidFill>
                  <a:prstClr val="white"/>
                </a:solidFill>
              </a:rPr>
              <a:t> such as pens, books, cups, doorknobs, computer keyboard or mouse, etc.</a:t>
            </a:r>
            <a:endParaRPr lang="en-IN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07" y="-22820"/>
            <a:ext cx="8229600" cy="448444"/>
          </a:xfrm>
        </p:spPr>
        <p:txBody>
          <a:bodyPr>
            <a:normAutofit/>
          </a:bodyPr>
          <a:lstStyle/>
          <a:p>
            <a:r>
              <a:rPr lang="en-IN" sz="2000" b="1" dirty="0"/>
              <a:t>Diseases caused by </a:t>
            </a:r>
            <a:r>
              <a:rPr lang="en-US" sz="2000" b="1" dirty="0" err="1"/>
              <a:t>helminths</a:t>
            </a:r>
            <a:endParaRPr lang="en-IN" sz="20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343281"/>
              </p:ext>
            </p:extLst>
          </p:nvPr>
        </p:nvGraphicFramePr>
        <p:xfrm>
          <a:off x="179513" y="553247"/>
          <a:ext cx="8856983" cy="27186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8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44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4777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FFF00"/>
                          </a:solidFill>
                        </a:rPr>
                        <a:t>Common Disease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FFF00"/>
                          </a:solidFill>
                        </a:rPr>
                        <a:t>Causative</a:t>
                      </a:r>
                      <a:r>
                        <a:rPr lang="en-IN" sz="1600" b="1" baseline="0" dirty="0">
                          <a:solidFill>
                            <a:srgbClr val="FFFF00"/>
                          </a:solidFill>
                        </a:rPr>
                        <a:t> agent</a:t>
                      </a:r>
                      <a:endParaRPr lang="en-IN" sz="16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 err="1">
                          <a:solidFill>
                            <a:srgbClr val="FFFF00"/>
                          </a:solidFill>
                        </a:rPr>
                        <a:t>Symtoms</a:t>
                      </a:r>
                      <a:endParaRPr lang="en-IN" sz="16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FFF00"/>
                          </a:solidFill>
                        </a:rPr>
                        <a:t>Mode of transmission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9335">
                <a:tc>
                  <a:txBody>
                    <a:bodyPr/>
                    <a:lstStyle/>
                    <a:p>
                      <a:pPr algn="just"/>
                      <a:r>
                        <a:rPr lang="en-US" sz="16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Ascariasis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181">
                <a:tc gridSpan="4">
                  <a:txBody>
                    <a:bodyPr/>
                    <a:lstStyle/>
                    <a:p>
                      <a:pPr algn="just"/>
                      <a:endParaRPr lang="en-US" sz="16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A24150D-AD0D-EB47-8B02-B6F89FACD417}"/>
              </a:ext>
            </a:extLst>
          </p:cNvPr>
          <p:cNvSpPr/>
          <p:nvPr/>
        </p:nvSpPr>
        <p:spPr>
          <a:xfrm>
            <a:off x="1115615" y="1201316"/>
            <a:ext cx="14401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i="1" dirty="0">
                <a:solidFill>
                  <a:prstClr val="white"/>
                </a:solidFill>
              </a:rPr>
              <a:t>Ascaris </a:t>
            </a:r>
          </a:p>
          <a:p>
            <a:pPr lvl="0" algn="ctr"/>
            <a:r>
              <a:rPr lang="en-US" sz="1200" i="1" dirty="0">
                <a:solidFill>
                  <a:prstClr val="white"/>
                </a:solidFill>
              </a:rPr>
              <a:t>(intestinal </a:t>
            </a:r>
            <a:r>
              <a:rPr lang="en-US" sz="1200" dirty="0">
                <a:solidFill>
                  <a:prstClr val="white"/>
                </a:solidFill>
              </a:rPr>
              <a:t>parasite)</a:t>
            </a:r>
            <a:endParaRPr lang="en-IN" sz="1400" dirty="0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448D7F-8011-434E-BA1D-9641748918DE}"/>
              </a:ext>
            </a:extLst>
          </p:cNvPr>
          <p:cNvSpPr/>
          <p:nvPr/>
        </p:nvSpPr>
        <p:spPr>
          <a:xfrm>
            <a:off x="2555775" y="1201316"/>
            <a:ext cx="19442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600" dirty="0">
                <a:solidFill>
                  <a:prstClr val="white"/>
                </a:solidFill>
              </a:rPr>
              <a:t>Internal bleeding, muscular pain, fever, anemia and blockage of the intestinal passage</a:t>
            </a:r>
            <a:endParaRPr lang="en-IN" sz="1600" dirty="0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CC4124-A74D-9244-AC5B-95805D622F53}"/>
              </a:ext>
            </a:extLst>
          </p:cNvPr>
          <p:cNvSpPr/>
          <p:nvPr/>
        </p:nvSpPr>
        <p:spPr>
          <a:xfrm>
            <a:off x="4548501" y="1201315"/>
            <a:ext cx="44159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600" dirty="0">
                <a:solidFill>
                  <a:prstClr val="white"/>
                </a:solidFill>
              </a:rPr>
              <a:t>The </a:t>
            </a:r>
            <a:r>
              <a:rPr lang="en-US" sz="1600" b="1" dirty="0">
                <a:solidFill>
                  <a:srgbClr val="FFFF00"/>
                </a:solidFill>
              </a:rPr>
              <a:t>eggs of the parasite </a:t>
            </a:r>
            <a:r>
              <a:rPr lang="en-US" sz="1600" dirty="0">
                <a:solidFill>
                  <a:prstClr val="white"/>
                </a:solidFill>
              </a:rPr>
              <a:t>are </a:t>
            </a:r>
            <a:r>
              <a:rPr lang="en-US" sz="1600" b="1" dirty="0">
                <a:solidFill>
                  <a:srgbClr val="FFFF00"/>
                </a:solidFill>
              </a:rPr>
              <a:t>excreted</a:t>
            </a:r>
            <a:r>
              <a:rPr lang="en-US" sz="1600" dirty="0">
                <a:solidFill>
                  <a:prstClr val="white"/>
                </a:solidFill>
              </a:rPr>
              <a:t> along with the </a:t>
            </a:r>
            <a:r>
              <a:rPr lang="en-US" sz="1600" dirty="0" err="1">
                <a:solidFill>
                  <a:prstClr val="white"/>
                </a:solidFill>
              </a:rPr>
              <a:t>faeces</a:t>
            </a:r>
            <a:r>
              <a:rPr lang="en-US" sz="1600" dirty="0">
                <a:solidFill>
                  <a:prstClr val="white"/>
                </a:solidFill>
              </a:rPr>
              <a:t> of infected persons which contaminate soil, water, plants, etc. </a:t>
            </a:r>
          </a:p>
          <a:p>
            <a:pPr lvl="0" algn="just"/>
            <a:r>
              <a:rPr lang="en-US" sz="1600" dirty="0">
                <a:solidFill>
                  <a:prstClr val="white"/>
                </a:solidFill>
              </a:rPr>
              <a:t>A healthy person acquires this infection through contaminated water, vegetables, fruits, etc.</a:t>
            </a:r>
            <a:endParaRPr lang="en-IN" sz="1600" dirty="0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A733ED-5334-3342-A299-547A9C66C2CB}"/>
              </a:ext>
            </a:extLst>
          </p:cNvPr>
          <p:cNvSpPr/>
          <p:nvPr/>
        </p:nvSpPr>
        <p:spPr>
          <a:xfrm>
            <a:off x="179513" y="2839703"/>
            <a:ext cx="87849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600" dirty="0">
                <a:solidFill>
                  <a:prstClr val="white"/>
                </a:solidFill>
              </a:rPr>
              <a:t>Helminths like </a:t>
            </a:r>
            <a:r>
              <a:rPr lang="en-US" sz="1600" i="1" dirty="0">
                <a:solidFill>
                  <a:prstClr val="white"/>
                </a:solidFill>
              </a:rPr>
              <a:t>common round worm, </a:t>
            </a:r>
            <a:r>
              <a:rPr lang="en-US" sz="1600" i="1" dirty="0" err="1">
                <a:solidFill>
                  <a:prstClr val="white"/>
                </a:solidFill>
              </a:rPr>
              <a:t>Wuchereria</a:t>
            </a:r>
            <a:r>
              <a:rPr lang="en-US" sz="1600" i="1" dirty="0">
                <a:solidFill>
                  <a:prstClr val="white"/>
                </a:solidFill>
              </a:rPr>
              <a:t> and </a:t>
            </a:r>
            <a:r>
              <a:rPr lang="en-US" sz="1600" dirty="0">
                <a:solidFill>
                  <a:prstClr val="white"/>
                </a:solidFill>
              </a:rPr>
              <a:t>filarial worm are also pathogenic to 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188"/>
            <a:ext cx="8229600" cy="448444"/>
          </a:xfrm>
        </p:spPr>
        <p:txBody>
          <a:bodyPr>
            <a:normAutofit/>
          </a:bodyPr>
          <a:lstStyle/>
          <a:p>
            <a:r>
              <a:rPr lang="en-IN" sz="2000" b="1" dirty="0"/>
              <a:t>Diseases caused by </a:t>
            </a:r>
            <a:r>
              <a:rPr lang="en-US" sz="2000" b="1" dirty="0" err="1"/>
              <a:t>helminths</a:t>
            </a:r>
            <a:endParaRPr lang="en-IN" sz="20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6626099"/>
              </p:ext>
            </p:extLst>
          </p:nvPr>
        </p:nvGraphicFramePr>
        <p:xfrm>
          <a:off x="107506" y="538461"/>
          <a:ext cx="8856983" cy="2734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2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3873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FFF00"/>
                          </a:solidFill>
                        </a:rPr>
                        <a:t>Common Disease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FFF00"/>
                          </a:solidFill>
                        </a:rPr>
                        <a:t>Causative</a:t>
                      </a:r>
                      <a:r>
                        <a:rPr lang="en-IN" sz="1600" b="1" baseline="0" dirty="0">
                          <a:solidFill>
                            <a:srgbClr val="FFFF00"/>
                          </a:solidFill>
                        </a:rPr>
                        <a:t> agent</a:t>
                      </a:r>
                      <a:endParaRPr lang="en-IN" sz="16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 err="1">
                          <a:solidFill>
                            <a:srgbClr val="FFFF00"/>
                          </a:solidFill>
                        </a:rPr>
                        <a:t>Symtoms</a:t>
                      </a:r>
                      <a:endParaRPr lang="en-IN" sz="16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FFF00"/>
                          </a:solidFill>
                        </a:rPr>
                        <a:t>Mode of transmission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206">
                <a:tc>
                  <a:txBody>
                    <a:bodyPr/>
                    <a:lstStyle/>
                    <a:p>
                      <a:pPr algn="just"/>
                      <a:r>
                        <a:rPr lang="en-US" sz="16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Elephantiasis or </a:t>
                      </a:r>
                      <a:r>
                        <a:rPr lang="en-US" sz="16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filariasis</a:t>
                      </a:r>
                      <a:endParaRPr lang="en-US" sz="16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endParaRPr lang="en-US" sz="16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r>
                        <a:rPr lang="en-US" sz="1600" i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Wuchereria</a:t>
                      </a:r>
                      <a:r>
                        <a:rPr lang="en-US" sz="1600" i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(the filarial worm)</a:t>
                      </a:r>
                      <a:r>
                        <a:rPr lang="en-US" sz="160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cause a </a:t>
                      </a:r>
                      <a:r>
                        <a:rPr lang="en-US" sz="1600" kern="1200" baseline="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slowly developing chronic inflammation*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of the </a:t>
                      </a:r>
                      <a:r>
                        <a:rPr lang="en-US" sz="1600" kern="1200" baseline="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lymphatic vessels of the lower limbs</a:t>
                      </a:r>
                      <a:endParaRPr lang="en-IN" sz="16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i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IN" sz="16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35E0DA1-B50C-6447-8021-1FADBAF4626B}"/>
              </a:ext>
            </a:extLst>
          </p:cNvPr>
          <p:cNvSpPr/>
          <p:nvPr/>
        </p:nvSpPr>
        <p:spPr>
          <a:xfrm>
            <a:off x="2771800" y="1201316"/>
            <a:ext cx="1800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i="1" dirty="0" err="1">
                <a:solidFill>
                  <a:prstClr val="white"/>
                </a:solidFill>
              </a:rPr>
              <a:t>Wuchereria</a:t>
            </a:r>
            <a:r>
              <a:rPr lang="en-US" sz="1600" i="1" dirty="0">
                <a:solidFill>
                  <a:prstClr val="white"/>
                </a:solidFill>
              </a:rPr>
              <a:t> </a:t>
            </a:r>
          </a:p>
          <a:p>
            <a:pPr lvl="0"/>
            <a:r>
              <a:rPr lang="en-US" sz="1600" i="1" dirty="0">
                <a:solidFill>
                  <a:prstClr val="white"/>
                </a:solidFill>
              </a:rPr>
              <a:t>(W. </a:t>
            </a:r>
            <a:r>
              <a:rPr lang="en-US" sz="1600" i="1" dirty="0" err="1">
                <a:solidFill>
                  <a:prstClr val="white"/>
                </a:solidFill>
              </a:rPr>
              <a:t>bancrofti</a:t>
            </a:r>
            <a:r>
              <a:rPr lang="en-US" sz="1600" i="1" dirty="0">
                <a:solidFill>
                  <a:prstClr val="white"/>
                </a:solidFill>
              </a:rPr>
              <a:t> and W. </a:t>
            </a:r>
            <a:r>
              <a:rPr lang="en-US" sz="1600" i="1" dirty="0" err="1">
                <a:solidFill>
                  <a:prstClr val="white"/>
                </a:solidFill>
              </a:rPr>
              <a:t>malayi</a:t>
            </a:r>
            <a:r>
              <a:rPr lang="en-US" sz="1600" i="1" dirty="0">
                <a:solidFill>
                  <a:prstClr val="white"/>
                </a:solidFill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8324F-7FC1-E849-9080-818D91689745}"/>
              </a:ext>
            </a:extLst>
          </p:cNvPr>
          <p:cNvSpPr/>
          <p:nvPr/>
        </p:nvSpPr>
        <p:spPr>
          <a:xfrm>
            <a:off x="4716016" y="1201316"/>
            <a:ext cx="21602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600" dirty="0">
                <a:solidFill>
                  <a:prstClr val="white"/>
                </a:solidFill>
              </a:rPr>
              <a:t>Genital organs are also often affected, resulting in </a:t>
            </a:r>
            <a:r>
              <a:rPr lang="en-US" sz="1600" b="1" dirty="0">
                <a:solidFill>
                  <a:srgbClr val="FFFF00"/>
                </a:solidFill>
              </a:rPr>
              <a:t>gross deformities</a:t>
            </a:r>
            <a:endParaRPr lang="en-IN" sz="1600" b="1" dirty="0">
              <a:solidFill>
                <a:srgbClr val="FF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53A68F-BD07-2547-80D0-45D8A0BC34E7}"/>
              </a:ext>
            </a:extLst>
          </p:cNvPr>
          <p:cNvSpPr/>
          <p:nvPr/>
        </p:nvSpPr>
        <p:spPr>
          <a:xfrm>
            <a:off x="7020272" y="1174553"/>
            <a:ext cx="19442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600" dirty="0">
                <a:solidFill>
                  <a:prstClr val="white"/>
                </a:solidFill>
              </a:rPr>
              <a:t>The pathogens are transmitted to a healthy person through the </a:t>
            </a:r>
            <a:r>
              <a:rPr lang="en-US" sz="1600" dirty="0">
                <a:solidFill>
                  <a:srgbClr val="FFFF00"/>
                </a:solidFill>
              </a:rPr>
              <a:t>bite by the female mosquito vectors.</a:t>
            </a:r>
            <a:endParaRPr lang="en-IN" sz="1600" dirty="0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FD69A9-414B-2C49-B79C-C0613477A540}"/>
              </a:ext>
            </a:extLst>
          </p:cNvPr>
          <p:cNvSpPr/>
          <p:nvPr/>
        </p:nvSpPr>
        <p:spPr>
          <a:xfrm>
            <a:off x="0" y="3750976"/>
            <a:ext cx="76683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*</a:t>
            </a:r>
            <a:r>
              <a:rPr lang="en-US" sz="1400" dirty="0" err="1">
                <a:solidFill>
                  <a:srgbClr val="FFFF00"/>
                </a:solidFill>
              </a:rPr>
              <a:t>In+flame</a:t>
            </a:r>
            <a:r>
              <a:rPr lang="en-US" sz="1400" dirty="0">
                <a:solidFill>
                  <a:srgbClr val="FFFF00"/>
                </a:solidFill>
              </a:rPr>
              <a:t>+ </a:t>
            </a:r>
            <a:r>
              <a:rPr lang="en-US" sz="1400" dirty="0" err="1">
                <a:solidFill>
                  <a:srgbClr val="FFFF00"/>
                </a:solidFill>
              </a:rPr>
              <a:t>mation</a:t>
            </a:r>
            <a:r>
              <a:rPr lang="en-US" sz="1400" dirty="0">
                <a:solidFill>
                  <a:srgbClr val="FFFF00"/>
                </a:solidFill>
              </a:rPr>
              <a:t> = inflammation</a:t>
            </a:r>
          </a:p>
          <a:p>
            <a:r>
              <a:rPr lang="en-US" sz="1400" dirty="0">
                <a:solidFill>
                  <a:srgbClr val="FFFF00"/>
                </a:solidFill>
              </a:rPr>
              <a:t>Infection (by pathogen), ----</a:t>
            </a:r>
            <a:r>
              <a:rPr lang="en-US" sz="1050" dirty="0">
                <a:solidFill>
                  <a:srgbClr val="FFFF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rgbClr val="FFFF00"/>
                </a:solidFill>
              </a:rPr>
              <a:t>pain ----</a:t>
            </a:r>
            <a:r>
              <a:rPr lang="en-US" sz="1050" dirty="0">
                <a:solidFill>
                  <a:srgbClr val="FFFF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rgbClr val="FFFF00"/>
                </a:solidFill>
              </a:rPr>
              <a:t>Accumulation of body fluid ----</a:t>
            </a:r>
            <a:r>
              <a:rPr lang="en-US" sz="1050" dirty="0">
                <a:solidFill>
                  <a:srgbClr val="FFFF00"/>
                </a:solidFill>
                <a:sym typeface="Wingdings" pitchFamily="2" charset="2"/>
              </a:rPr>
              <a:t> </a:t>
            </a:r>
            <a:r>
              <a:rPr lang="en-US" sz="1400" dirty="0" err="1">
                <a:solidFill>
                  <a:srgbClr val="FFFF00"/>
                </a:solidFill>
              </a:rPr>
              <a:t>discolouration</a:t>
            </a:r>
            <a:r>
              <a:rPr lang="en-US" sz="1400" dirty="0">
                <a:solidFill>
                  <a:srgbClr val="FFFF00"/>
                </a:solidFill>
              </a:rPr>
              <a:t> ----</a:t>
            </a:r>
            <a:r>
              <a:rPr lang="en-US" sz="1050" dirty="0">
                <a:solidFill>
                  <a:srgbClr val="FFFF00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rgbClr val="FFFF00"/>
                </a:solidFill>
              </a:rPr>
              <a:t>Swelling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196"/>
            <a:ext cx="8229600" cy="448444"/>
          </a:xfrm>
        </p:spPr>
        <p:txBody>
          <a:bodyPr>
            <a:normAutofit/>
          </a:bodyPr>
          <a:lstStyle/>
          <a:p>
            <a:r>
              <a:rPr lang="en-IN" sz="2000" b="1" dirty="0"/>
              <a:t>Diseases caused by </a:t>
            </a:r>
            <a:r>
              <a:rPr lang="en-US" sz="2000" b="1" dirty="0"/>
              <a:t>fungi</a:t>
            </a:r>
            <a:endParaRPr lang="en-IN" sz="20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8407"/>
              </p:ext>
            </p:extLst>
          </p:nvPr>
        </p:nvGraphicFramePr>
        <p:xfrm>
          <a:off x="107506" y="553244"/>
          <a:ext cx="8856983" cy="26282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167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FFF00"/>
                          </a:solidFill>
                        </a:rPr>
                        <a:t>Common Disease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FFF00"/>
                          </a:solidFill>
                        </a:rPr>
                        <a:t>Causative</a:t>
                      </a:r>
                      <a:r>
                        <a:rPr lang="en-IN" sz="1600" b="1" baseline="0" dirty="0">
                          <a:solidFill>
                            <a:srgbClr val="FFFF00"/>
                          </a:solidFill>
                        </a:rPr>
                        <a:t> agent</a:t>
                      </a:r>
                      <a:endParaRPr lang="en-IN" sz="16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 err="1">
                          <a:solidFill>
                            <a:srgbClr val="FFFF00"/>
                          </a:solidFill>
                        </a:rPr>
                        <a:t>Symtoms</a:t>
                      </a:r>
                      <a:endParaRPr lang="en-IN" sz="16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FFF00"/>
                          </a:solidFill>
                        </a:rPr>
                        <a:t>Mode of transmission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9112">
                <a:tc>
                  <a:txBody>
                    <a:bodyPr/>
                    <a:lstStyle/>
                    <a:p>
                      <a:pPr algn="just"/>
                      <a:r>
                        <a:rPr lang="en-US" sz="16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Ringworms </a:t>
                      </a:r>
                    </a:p>
                    <a:p>
                      <a:pPr algn="just"/>
                      <a:endParaRPr lang="en-US" sz="1600" b="1" i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sz="1600" b="0" i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common infectious diseases in human.</a:t>
                      </a:r>
                      <a:endParaRPr lang="en-IN" sz="16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FF6323B-C481-5247-9F59-597678ED774F}"/>
              </a:ext>
            </a:extLst>
          </p:cNvPr>
          <p:cNvSpPr/>
          <p:nvPr/>
        </p:nvSpPr>
        <p:spPr>
          <a:xfrm>
            <a:off x="1619672" y="1090728"/>
            <a:ext cx="30963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prstClr val="white"/>
                </a:solidFill>
              </a:rPr>
              <a:t>Fungi belonging to the genera </a:t>
            </a:r>
            <a:r>
              <a:rPr lang="en-US" sz="1600" b="1" i="1" dirty="0" err="1">
                <a:solidFill>
                  <a:srgbClr val="FFFF00"/>
                </a:solidFill>
              </a:rPr>
              <a:t>Microsporum</a:t>
            </a:r>
            <a:r>
              <a:rPr lang="en-US" sz="1600" b="1" i="1" dirty="0">
                <a:solidFill>
                  <a:srgbClr val="FFFF00"/>
                </a:solidFill>
              </a:rPr>
              <a:t>, Trichophyton and Epidermophyton</a:t>
            </a:r>
          </a:p>
          <a:p>
            <a:pPr lvl="0"/>
            <a:endParaRPr lang="en-US" sz="1600" i="1" dirty="0">
              <a:solidFill>
                <a:prstClr val="white"/>
              </a:solidFill>
            </a:endParaRPr>
          </a:p>
          <a:p>
            <a:pPr lvl="0"/>
            <a:r>
              <a:rPr lang="en-US" sz="1600" dirty="0">
                <a:solidFill>
                  <a:prstClr val="white"/>
                </a:solidFill>
              </a:rPr>
              <a:t>Fungal growth in skin folds (groin or between the toes) is supported by body heat and moisture.</a:t>
            </a:r>
            <a:endParaRPr lang="en-IN" sz="1600" dirty="0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65149-9959-0945-B5A7-F1B4F39999CE}"/>
              </a:ext>
            </a:extLst>
          </p:cNvPr>
          <p:cNvSpPr/>
          <p:nvPr/>
        </p:nvSpPr>
        <p:spPr>
          <a:xfrm>
            <a:off x="4716016" y="1141130"/>
            <a:ext cx="201622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600" dirty="0">
                <a:solidFill>
                  <a:prstClr val="white"/>
                </a:solidFill>
              </a:rPr>
              <a:t>Appearance of </a:t>
            </a:r>
            <a:r>
              <a:rPr lang="en-US" sz="1600" b="1" dirty="0">
                <a:solidFill>
                  <a:srgbClr val="FFFF00"/>
                </a:solidFill>
              </a:rPr>
              <a:t>dry, scaly lesions </a:t>
            </a:r>
            <a:r>
              <a:rPr lang="en-US" sz="1600" dirty="0">
                <a:solidFill>
                  <a:prstClr val="white"/>
                </a:solidFill>
              </a:rPr>
              <a:t>on various parts of the body such as skin, nails and Scalp. </a:t>
            </a:r>
          </a:p>
          <a:p>
            <a:pPr lvl="0" algn="just"/>
            <a:r>
              <a:rPr lang="en-US" sz="1600" dirty="0">
                <a:solidFill>
                  <a:prstClr val="white"/>
                </a:solidFill>
              </a:rPr>
              <a:t>These lesions are accompanied by </a:t>
            </a:r>
            <a:r>
              <a:rPr lang="en-US" sz="1600" b="1" dirty="0">
                <a:solidFill>
                  <a:srgbClr val="FFFF00"/>
                </a:solidFill>
              </a:rPr>
              <a:t>intense itching</a:t>
            </a:r>
            <a:r>
              <a:rPr lang="en-US" sz="1600" dirty="0">
                <a:solidFill>
                  <a:prstClr val="white"/>
                </a:solidFill>
              </a:rPr>
              <a:t>. </a:t>
            </a:r>
            <a:endParaRPr lang="en-IN" sz="1600" dirty="0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753913-3161-BF4A-A9E8-9349C1E32360}"/>
              </a:ext>
            </a:extLst>
          </p:cNvPr>
          <p:cNvSpPr/>
          <p:nvPr/>
        </p:nvSpPr>
        <p:spPr>
          <a:xfrm>
            <a:off x="6768750" y="1141130"/>
            <a:ext cx="21957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600" dirty="0">
                <a:solidFill>
                  <a:prstClr val="white"/>
                </a:solidFill>
              </a:rPr>
              <a:t>Ringworms are generally </a:t>
            </a:r>
            <a:r>
              <a:rPr lang="en-US" sz="1600" dirty="0">
                <a:solidFill>
                  <a:srgbClr val="FFFF00"/>
                </a:solidFill>
              </a:rPr>
              <a:t>acquired from soil or by using towels, clothes, comb, </a:t>
            </a:r>
            <a:r>
              <a:rPr lang="en-US" sz="1600" dirty="0" err="1">
                <a:solidFill>
                  <a:srgbClr val="FFFF00"/>
                </a:solidFill>
              </a:rPr>
              <a:t>etc</a:t>
            </a:r>
            <a:r>
              <a:rPr lang="en-US" sz="1600" dirty="0">
                <a:solidFill>
                  <a:prstClr val="white"/>
                </a:solidFill>
              </a:rPr>
              <a:t> of infected individuals.</a:t>
            </a:r>
            <a:endParaRPr lang="en-IN" sz="16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196"/>
            <a:ext cx="8229600" cy="448444"/>
          </a:xfrm>
        </p:spPr>
        <p:txBody>
          <a:bodyPr>
            <a:normAutofit/>
          </a:bodyPr>
          <a:lstStyle/>
          <a:p>
            <a:r>
              <a:rPr lang="en-IN" sz="2000" b="1" dirty="0"/>
              <a:t>Diseases caused by </a:t>
            </a:r>
            <a:r>
              <a:rPr lang="en-IN" sz="2000" b="1" dirty="0" err="1"/>
              <a:t>protozoans</a:t>
            </a:r>
            <a:endParaRPr lang="en-IN" sz="20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1186882"/>
              </p:ext>
            </p:extLst>
          </p:nvPr>
        </p:nvGraphicFramePr>
        <p:xfrm>
          <a:off x="107506" y="620228"/>
          <a:ext cx="8856983" cy="2741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3047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rgbClr val="FFFF00"/>
                          </a:solidFill>
                        </a:rPr>
                        <a:t>Common Disease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rgbClr val="FFFF00"/>
                          </a:solidFill>
                        </a:rPr>
                        <a:t>Causative</a:t>
                      </a:r>
                      <a:r>
                        <a:rPr lang="en-IN" sz="1800" b="1" baseline="0" dirty="0">
                          <a:solidFill>
                            <a:srgbClr val="FFFF00"/>
                          </a:solidFill>
                        </a:rPr>
                        <a:t> agent</a:t>
                      </a:r>
                      <a:endParaRPr lang="en-IN" sz="18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err="1">
                          <a:solidFill>
                            <a:srgbClr val="FFFF00"/>
                          </a:solidFill>
                        </a:rPr>
                        <a:t>Symtoms</a:t>
                      </a:r>
                      <a:endParaRPr lang="en-IN" sz="18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solidFill>
                            <a:srgbClr val="FFFF00"/>
                          </a:solidFill>
                        </a:rPr>
                        <a:t>Mode of transmission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1248">
                <a:tc>
                  <a:txBody>
                    <a:bodyPr/>
                    <a:lstStyle/>
                    <a:p>
                      <a:r>
                        <a:rPr lang="en-US" sz="16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Amoebiasis</a:t>
                      </a:r>
                    </a:p>
                    <a:p>
                      <a:r>
                        <a:rPr lang="en-US" sz="16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(Amoebic </a:t>
                      </a:r>
                      <a:r>
                        <a:rPr lang="en-US" sz="16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dysentry</a:t>
                      </a:r>
                      <a:r>
                        <a:rPr lang="en-US" sz="16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AA75C4F-4651-F24C-904F-7BBB346F25F9}"/>
              </a:ext>
            </a:extLst>
          </p:cNvPr>
          <p:cNvSpPr/>
          <p:nvPr/>
        </p:nvSpPr>
        <p:spPr>
          <a:xfrm>
            <a:off x="1403648" y="1273324"/>
            <a:ext cx="15841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i="1" dirty="0">
                <a:solidFill>
                  <a:srgbClr val="FFFF00"/>
                </a:solidFill>
              </a:rPr>
              <a:t>Entamoeba histolytica </a:t>
            </a:r>
          </a:p>
          <a:p>
            <a:pPr lvl="0"/>
            <a:endParaRPr lang="en-US" sz="1600" i="1" dirty="0">
              <a:solidFill>
                <a:prstClr val="white"/>
              </a:solidFill>
            </a:endParaRPr>
          </a:p>
          <a:p>
            <a:pPr lvl="0"/>
            <a:endParaRPr lang="en-US" sz="1600" i="1" dirty="0">
              <a:solidFill>
                <a:prstClr val="white"/>
              </a:solidFill>
            </a:endParaRPr>
          </a:p>
          <a:p>
            <a:pPr lvl="0"/>
            <a:r>
              <a:rPr lang="en-US" sz="1600" i="1" dirty="0">
                <a:solidFill>
                  <a:prstClr val="white"/>
                </a:solidFill>
              </a:rPr>
              <a:t>Protozoan parasite in the large intestine of </a:t>
            </a:r>
            <a:r>
              <a:rPr lang="en-US" sz="1600" dirty="0">
                <a:solidFill>
                  <a:prstClr val="white"/>
                </a:solidFill>
              </a:rPr>
              <a:t>human</a:t>
            </a:r>
            <a:endParaRPr lang="en-IN" sz="1600" dirty="0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98C971-5922-3C4D-BFA9-C0A3405D3966}"/>
              </a:ext>
            </a:extLst>
          </p:cNvPr>
          <p:cNvSpPr/>
          <p:nvPr/>
        </p:nvSpPr>
        <p:spPr>
          <a:xfrm>
            <a:off x="3070962" y="1273324"/>
            <a:ext cx="207710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600" dirty="0">
                <a:solidFill>
                  <a:prstClr val="white"/>
                </a:solidFill>
              </a:rPr>
              <a:t>Constipation, abdominal pain and cramps, stools with excess mucous and blood clots</a:t>
            </a:r>
            <a:endParaRPr lang="en-IN" sz="1600" dirty="0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CE56A-D2B9-3D40-B023-4E2B6D27BC89}"/>
              </a:ext>
            </a:extLst>
          </p:cNvPr>
          <p:cNvSpPr/>
          <p:nvPr/>
        </p:nvSpPr>
        <p:spPr>
          <a:xfrm>
            <a:off x="5204507" y="1273324"/>
            <a:ext cx="375998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Vectors like Houseflies </a:t>
            </a:r>
            <a:r>
              <a:rPr lang="en-US" sz="1600" dirty="0">
                <a:solidFill>
                  <a:prstClr val="white"/>
                </a:solidFill>
              </a:rPr>
              <a:t>act as </a:t>
            </a:r>
            <a:r>
              <a:rPr lang="en-US" sz="1600" b="1" dirty="0">
                <a:solidFill>
                  <a:srgbClr val="FFFF00"/>
                </a:solidFill>
              </a:rPr>
              <a:t>mechanical carriers</a:t>
            </a:r>
            <a:r>
              <a:rPr lang="en-US" sz="1600" dirty="0">
                <a:solidFill>
                  <a:prstClr val="white"/>
                </a:solidFill>
              </a:rPr>
              <a:t> and transmit the </a:t>
            </a:r>
            <a:r>
              <a:rPr lang="en-US" sz="1600" b="1" i="1" dirty="0">
                <a:solidFill>
                  <a:srgbClr val="FFFF00"/>
                </a:solidFill>
              </a:rPr>
              <a:t>Entamoeba histolytica</a:t>
            </a:r>
            <a:r>
              <a:rPr lang="en-US" sz="1600" dirty="0">
                <a:solidFill>
                  <a:prstClr val="white"/>
                </a:solidFill>
              </a:rPr>
              <a:t> from </a:t>
            </a:r>
            <a:r>
              <a:rPr lang="en-US" sz="1600" dirty="0" err="1">
                <a:solidFill>
                  <a:prstClr val="white"/>
                </a:solidFill>
              </a:rPr>
              <a:t>faeces</a:t>
            </a:r>
            <a:r>
              <a:rPr lang="en-US" sz="1600" dirty="0">
                <a:solidFill>
                  <a:prstClr val="white"/>
                </a:solidFill>
              </a:rPr>
              <a:t> of infected person to food and food products, thereby contaminating them.</a:t>
            </a:r>
          </a:p>
          <a:p>
            <a:pPr lvl="0"/>
            <a:r>
              <a:rPr lang="en-US" sz="1600" dirty="0">
                <a:solidFill>
                  <a:srgbClr val="FFFF00"/>
                </a:solidFill>
              </a:rPr>
              <a:t>Drinking water and food contaminated by the </a:t>
            </a:r>
            <a:r>
              <a:rPr lang="en-US" sz="1600" dirty="0" err="1">
                <a:solidFill>
                  <a:srgbClr val="FFFF00"/>
                </a:solidFill>
              </a:rPr>
              <a:t>faecal</a:t>
            </a:r>
            <a:r>
              <a:rPr lang="en-US" sz="1600" dirty="0">
                <a:solidFill>
                  <a:srgbClr val="FFFF00"/>
                </a:solidFill>
              </a:rPr>
              <a:t> matter</a:t>
            </a:r>
            <a:r>
              <a:rPr lang="en-US" sz="1600" dirty="0">
                <a:solidFill>
                  <a:prstClr val="white"/>
                </a:solidFill>
              </a:rPr>
              <a:t> are the main source of infection</a:t>
            </a:r>
            <a:endParaRPr lang="en-IN" sz="16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20"/>
            <a:ext cx="8229600" cy="952500"/>
          </a:xfrm>
        </p:spPr>
        <p:txBody>
          <a:bodyPr>
            <a:normAutofit/>
          </a:bodyPr>
          <a:lstStyle/>
          <a:p>
            <a:r>
              <a:rPr lang="en-IN" sz="2000" b="1" dirty="0"/>
              <a:t>Diseases caused by </a:t>
            </a:r>
            <a:r>
              <a:rPr lang="en-IN" sz="2000" b="1" dirty="0" err="1"/>
              <a:t>protozoans</a:t>
            </a:r>
            <a:endParaRPr lang="en-IN" sz="20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9348921"/>
              </p:ext>
            </p:extLst>
          </p:nvPr>
        </p:nvGraphicFramePr>
        <p:xfrm>
          <a:off x="107506" y="769268"/>
          <a:ext cx="8964491" cy="335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1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76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10885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/>
                        <a:t>Common Disease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/>
                        <a:t>Causative</a:t>
                      </a:r>
                      <a:r>
                        <a:rPr lang="en-IN" sz="1600" b="1" baseline="0" dirty="0"/>
                        <a:t> agent</a:t>
                      </a:r>
                      <a:endParaRPr lang="en-IN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Preventive and control measures</a:t>
                      </a:r>
                      <a:endParaRPr lang="en-IN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 err="1"/>
                        <a:t>Symtoms</a:t>
                      </a:r>
                      <a:endParaRPr lang="en-IN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/>
                        <a:t>Diagnosis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/>
                        <a:t>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8379">
                <a:tc>
                  <a:txBody>
                    <a:bodyPr/>
                    <a:lstStyle/>
                    <a:p>
                      <a:r>
                        <a:rPr lang="en-IN" sz="1600" kern="1200" baseline="0" dirty="0"/>
                        <a:t>M</a:t>
                      </a:r>
                      <a:r>
                        <a:rPr lang="en-IN" sz="1600" kern="1200" baseline="0"/>
                        <a:t>alaria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  <a:p>
                      <a:endParaRPr lang="en-IN" sz="1600" dirty="0"/>
                    </a:p>
                    <a:p>
                      <a:endParaRPr lang="en-IN" sz="1600" dirty="0"/>
                    </a:p>
                    <a:p>
                      <a:endParaRPr lang="en-IN" sz="1600" dirty="0"/>
                    </a:p>
                    <a:p>
                      <a:endParaRPr lang="en-IN" sz="1600" dirty="0"/>
                    </a:p>
                    <a:p>
                      <a:endParaRPr lang="en-IN" sz="1600" dirty="0"/>
                    </a:p>
                    <a:p>
                      <a:endParaRPr lang="en-IN" sz="1600" dirty="0"/>
                    </a:p>
                    <a:p>
                      <a:endParaRPr lang="en-IN" sz="1600" dirty="0"/>
                    </a:p>
                    <a:p>
                      <a:endParaRPr lang="en-IN" sz="1600" dirty="0"/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i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05C2D26-EED9-D94F-A5A3-0EC84C1C71C0}"/>
              </a:ext>
            </a:extLst>
          </p:cNvPr>
          <p:cNvSpPr/>
          <p:nvPr/>
        </p:nvSpPr>
        <p:spPr>
          <a:xfrm>
            <a:off x="1187624" y="1720422"/>
            <a:ext cx="17281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sz="1600" dirty="0">
                <a:solidFill>
                  <a:prstClr val="white"/>
                </a:solidFill>
              </a:rPr>
              <a:t>Plasmodium</a:t>
            </a:r>
          </a:p>
          <a:p>
            <a:pPr lvl="0"/>
            <a:r>
              <a:rPr lang="en-IN" sz="1600" dirty="0">
                <a:solidFill>
                  <a:prstClr val="white"/>
                </a:solidFill>
              </a:rPr>
              <a:t>(</a:t>
            </a:r>
            <a:r>
              <a:rPr lang="en-IN" sz="1600" i="1" dirty="0">
                <a:solidFill>
                  <a:srgbClr val="FFFF00"/>
                </a:solidFill>
              </a:rPr>
              <a:t>P. vivax, P. malaria </a:t>
            </a:r>
            <a:r>
              <a:rPr lang="en-IN" sz="1600" dirty="0">
                <a:solidFill>
                  <a:srgbClr val="FFFF00"/>
                </a:solidFill>
              </a:rPr>
              <a:t>and </a:t>
            </a:r>
            <a:r>
              <a:rPr lang="en-IN" sz="1600" i="1" dirty="0">
                <a:solidFill>
                  <a:srgbClr val="FFFF00"/>
                </a:solidFill>
              </a:rPr>
              <a:t>P. falciparum</a:t>
            </a:r>
            <a:r>
              <a:rPr lang="en-IN" sz="1600" dirty="0">
                <a:solidFill>
                  <a:prstClr val="white"/>
                </a:solidFill>
              </a:rPr>
              <a:t>)</a:t>
            </a:r>
          </a:p>
          <a:p>
            <a:pPr lvl="0"/>
            <a:endParaRPr lang="en-US" sz="1600" dirty="0">
              <a:solidFill>
                <a:prstClr val="white"/>
              </a:solidFill>
            </a:endParaRPr>
          </a:p>
          <a:p>
            <a:pPr lvl="0"/>
            <a:r>
              <a:rPr lang="en-IN" sz="1600" i="1" dirty="0">
                <a:solidFill>
                  <a:prstClr val="white"/>
                </a:solidFill>
              </a:rPr>
              <a:t>P. falciparum </a:t>
            </a:r>
            <a:r>
              <a:rPr lang="en-IN" sz="1600" dirty="0">
                <a:solidFill>
                  <a:prstClr val="white"/>
                </a:solidFill>
              </a:rPr>
              <a:t>causes malignant malaria </a:t>
            </a:r>
            <a:r>
              <a:rPr lang="en-US" sz="1600" dirty="0">
                <a:solidFill>
                  <a:prstClr val="white"/>
                </a:solidFill>
              </a:rPr>
              <a:t>and can even be fatal</a:t>
            </a:r>
            <a:endParaRPr lang="en-IN" sz="1600" dirty="0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53E8EE-2C1B-2E4A-9435-6DDD7F75C27E}"/>
              </a:ext>
            </a:extLst>
          </p:cNvPr>
          <p:cNvSpPr/>
          <p:nvPr/>
        </p:nvSpPr>
        <p:spPr>
          <a:xfrm>
            <a:off x="2826865" y="1733447"/>
            <a:ext cx="11690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prstClr val="white"/>
                </a:solidFill>
              </a:rPr>
              <a:t>Controlling female anopheles mosquito (vector) population</a:t>
            </a:r>
            <a:endParaRPr lang="en-IN" sz="1600" dirty="0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AAD527-1393-5A40-A3A7-FEB84475FF0D}"/>
              </a:ext>
            </a:extLst>
          </p:cNvPr>
          <p:cNvSpPr/>
          <p:nvPr/>
        </p:nvSpPr>
        <p:spPr>
          <a:xfrm>
            <a:off x="4091205" y="1731501"/>
            <a:ext cx="271304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>
                <a:solidFill>
                  <a:srgbClr val="FFFF00"/>
                </a:solidFill>
              </a:rPr>
              <a:t>Chill and high fever recurring every three to four days. </a:t>
            </a:r>
          </a:p>
          <a:p>
            <a:pPr lvl="0"/>
            <a:endParaRPr lang="en-US" sz="1600" dirty="0">
              <a:solidFill>
                <a:prstClr val="white"/>
              </a:solidFill>
            </a:endParaRPr>
          </a:p>
          <a:p>
            <a:pPr lvl="0"/>
            <a:r>
              <a:rPr lang="en-US" sz="1600" b="1" dirty="0">
                <a:solidFill>
                  <a:prstClr val="white"/>
                </a:solidFill>
              </a:rPr>
              <a:t>Some people may experience</a:t>
            </a:r>
            <a:r>
              <a:rPr lang="en-US" sz="1600" dirty="0">
                <a:solidFill>
                  <a:prstClr val="white"/>
                </a:solidFill>
              </a:rPr>
              <a:t>: </a:t>
            </a:r>
            <a:r>
              <a:rPr lang="en-US" sz="1200" b="1" i="1" dirty="0">
                <a:solidFill>
                  <a:srgbClr val="FFFF00"/>
                </a:solidFill>
              </a:rPr>
              <a:t>Abdomen and muscle pain, fatigue, fever, night sweats and sweating , shivering</a:t>
            </a:r>
            <a:r>
              <a:rPr lang="en-US" sz="1200" b="1" i="1">
                <a:solidFill>
                  <a:srgbClr val="FFFF00"/>
                </a:solidFill>
              </a:rPr>
              <a:t>, Diarrhoea</a:t>
            </a:r>
            <a:r>
              <a:rPr lang="en-US" sz="1200" b="1" i="1" dirty="0">
                <a:solidFill>
                  <a:srgbClr val="FFFF00"/>
                </a:solidFill>
              </a:rPr>
              <a:t>, nausea, or vomiting fast heart rate, headache, mental confusion,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9F224-4348-BA4E-BBBC-8728661BB515}"/>
              </a:ext>
            </a:extLst>
          </p:cNvPr>
          <p:cNvSpPr/>
          <p:nvPr/>
        </p:nvSpPr>
        <p:spPr>
          <a:xfrm>
            <a:off x="6708977" y="1849388"/>
            <a:ext cx="1031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1600" dirty="0">
                <a:solidFill>
                  <a:prstClr val="white"/>
                </a:solidFill>
              </a:rPr>
              <a:t>Blood test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7B9A0E-2565-3043-82D3-9EE08BBAA6CC}"/>
              </a:ext>
            </a:extLst>
          </p:cNvPr>
          <p:cNvSpPr/>
          <p:nvPr/>
        </p:nvSpPr>
        <p:spPr>
          <a:xfrm>
            <a:off x="7919477" y="1857574"/>
            <a:ext cx="1128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1600" dirty="0">
                <a:solidFill>
                  <a:prstClr val="white"/>
                </a:solidFill>
              </a:rPr>
              <a:t>Medication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3" y="-94828"/>
            <a:ext cx="8532675" cy="520452"/>
          </a:xfrm>
        </p:spPr>
        <p:txBody>
          <a:bodyPr>
            <a:normAutofit/>
          </a:bodyPr>
          <a:lstStyle/>
          <a:p>
            <a:r>
              <a:rPr lang="en-US" sz="2000" b="1" dirty="0"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</a:rPr>
              <a:t>Life cycle of </a:t>
            </a:r>
            <a:r>
              <a:rPr lang="en-US" sz="2000" b="1" i="1" dirty="0"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</a:rPr>
              <a:t>Plasmodium</a:t>
            </a:r>
            <a:endParaRPr lang="en-US" sz="2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193204"/>
            <a:ext cx="9108504" cy="720079"/>
          </a:xfrm>
        </p:spPr>
        <p:txBody>
          <a:bodyPr>
            <a:noAutofit/>
          </a:bodyPr>
          <a:lstStyle/>
          <a:p>
            <a:pPr algn="just"/>
            <a:r>
              <a:rPr lang="en-US" sz="1600" dirty="0"/>
              <a:t>The malarial parasite requires two hosts viz., </a:t>
            </a:r>
            <a:r>
              <a:rPr lang="en-US" sz="1600" b="1" dirty="0">
                <a:solidFill>
                  <a:srgbClr val="FFFF00"/>
                </a:solidFill>
              </a:rPr>
              <a:t>human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rgbClr val="FFFF00"/>
                </a:solidFill>
              </a:rPr>
              <a:t>mosquitoes </a:t>
            </a:r>
            <a:r>
              <a:rPr lang="en-US" sz="1600" dirty="0"/>
              <a:t>to complete its life cycle </a:t>
            </a:r>
          </a:p>
          <a:p>
            <a:pPr algn="just"/>
            <a:r>
              <a:rPr lang="en-US" sz="1600" dirty="0"/>
              <a:t>The female </a:t>
            </a:r>
            <a:r>
              <a:rPr lang="en-US" sz="1600" b="1" i="1" dirty="0">
                <a:solidFill>
                  <a:srgbClr val="FFFF00"/>
                </a:solidFill>
              </a:rPr>
              <a:t>Anopheles </a:t>
            </a:r>
            <a:r>
              <a:rPr lang="en-US" sz="1600" b="1" dirty="0">
                <a:solidFill>
                  <a:srgbClr val="FFFF00"/>
                </a:solidFill>
              </a:rPr>
              <a:t>mosquito</a:t>
            </a:r>
            <a:r>
              <a:rPr lang="en-US" sz="1600" dirty="0"/>
              <a:t> is the vector (transmitting agent) i.e. transmit plasmodium which causes malaria.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7759386-EAC9-6C42-971F-A80EE10C1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30000" contrast="40000"/>
          </a:blip>
          <a:srcRect l="25926" r="24265" b="3016"/>
          <a:stretch>
            <a:fillRect/>
          </a:stretch>
        </p:blipFill>
        <p:spPr bwMode="auto">
          <a:xfrm>
            <a:off x="1835696" y="805907"/>
            <a:ext cx="6682146" cy="4909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586" y="-22820"/>
            <a:ext cx="8035420" cy="369332"/>
          </a:xfrm>
        </p:spPr>
        <p:txBody>
          <a:bodyPr>
            <a:normAutofit/>
          </a:bodyPr>
          <a:lstStyle/>
          <a:p>
            <a:r>
              <a:rPr lang="en-US" sz="1600" b="1" dirty="0">
                <a:effectLst>
                  <a:reflection blurRad="6350" stA="55000" endA="300" endPos="45500" dir="5400000" sy="-100000" algn="bl" rotWithShape="0"/>
                </a:effectLst>
              </a:rPr>
              <a:t>Life cycle of </a:t>
            </a:r>
            <a:r>
              <a:rPr lang="en-US" sz="1600" b="1" i="1" dirty="0">
                <a:effectLst>
                  <a:reflection blurRad="6350" stA="55000" endA="300" endPos="45500" dir="5400000" sy="-100000" algn="bl" rotWithShape="0"/>
                </a:effectLst>
              </a:rPr>
              <a:t>Plasmodium</a:t>
            </a:r>
            <a:endParaRPr lang="en-US" sz="1600" i="1" dirty="0"/>
          </a:p>
        </p:txBody>
      </p:sp>
      <p:grpSp>
        <p:nvGrpSpPr>
          <p:cNvPr id="4" name="Group 3"/>
          <p:cNvGrpSpPr/>
          <p:nvPr/>
        </p:nvGrpSpPr>
        <p:grpSpPr>
          <a:xfrm>
            <a:off x="2772597" y="481236"/>
            <a:ext cx="3501398" cy="546043"/>
            <a:chOff x="-769218" y="1628801"/>
            <a:chExt cx="10601732" cy="655253"/>
          </a:xfrm>
        </p:grpSpPr>
        <p:sp>
          <p:nvSpPr>
            <p:cNvPr id="5" name="Rectangle 4"/>
            <p:cNvSpPr/>
            <p:nvPr/>
          </p:nvSpPr>
          <p:spPr>
            <a:xfrm>
              <a:off x="-769218" y="1628801"/>
              <a:ext cx="10601732" cy="332399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sz="1200" b="1" dirty="0"/>
                <a:t>Malaria patient (</a:t>
              </a:r>
              <a:r>
                <a:rPr lang="en-IN" sz="1200" b="1" i="1" dirty="0"/>
                <a:t>Plasmodium infected person</a:t>
              </a:r>
              <a:r>
                <a:rPr lang="en-IN" sz="1200" b="1" dirty="0"/>
                <a:t>)</a:t>
              </a:r>
            </a:p>
          </p:txBody>
        </p:sp>
        <p:sp>
          <p:nvSpPr>
            <p:cNvPr id="6" name="Down Arrow 5"/>
            <p:cNvSpPr/>
            <p:nvPr/>
          </p:nvSpPr>
          <p:spPr>
            <a:xfrm>
              <a:off x="3983330" y="1975700"/>
              <a:ext cx="544412" cy="308354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74789" y="1057299"/>
            <a:ext cx="3697014" cy="565815"/>
            <a:chOff x="0" y="2240740"/>
            <a:chExt cx="9144000" cy="678979"/>
          </a:xfrm>
        </p:grpSpPr>
        <p:sp>
          <p:nvSpPr>
            <p:cNvPr id="8" name="Rectangle 7"/>
            <p:cNvSpPr/>
            <p:nvPr/>
          </p:nvSpPr>
          <p:spPr>
            <a:xfrm>
              <a:off x="0" y="2240740"/>
              <a:ext cx="9144000" cy="332399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Female </a:t>
              </a:r>
              <a:r>
                <a:rPr lang="en-US" sz="1200" b="1" i="1" dirty="0"/>
                <a:t>Anopheles </a:t>
              </a:r>
              <a:r>
                <a:rPr lang="en-US" sz="1200" b="1" dirty="0"/>
                <a:t>mosquito bites an infected person</a:t>
              </a:r>
              <a:endParaRPr lang="en-IN" sz="1200" b="1" dirty="0"/>
            </a:p>
          </p:txBody>
        </p:sp>
        <p:sp>
          <p:nvSpPr>
            <p:cNvPr id="9" name="Down Arrow 8"/>
            <p:cNvSpPr/>
            <p:nvPr/>
          </p:nvSpPr>
          <p:spPr>
            <a:xfrm>
              <a:off x="4154843" y="2600504"/>
              <a:ext cx="443083" cy="319215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21872" y="1705376"/>
            <a:ext cx="4802848" cy="621320"/>
            <a:chOff x="3538543" y="2852680"/>
            <a:chExt cx="4918911" cy="745582"/>
          </a:xfrm>
        </p:grpSpPr>
        <p:sp>
          <p:nvSpPr>
            <p:cNvPr id="11" name="Rectangle 10"/>
            <p:cNvSpPr/>
            <p:nvPr/>
          </p:nvSpPr>
          <p:spPr>
            <a:xfrm>
              <a:off x="3538543" y="2852680"/>
              <a:ext cx="4918911" cy="332399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i="1" dirty="0"/>
                <a:t>Plasmodium</a:t>
              </a:r>
              <a:r>
                <a:rPr lang="en-US" sz="1200" b="1" dirty="0"/>
                <a:t> enter the mosquito’s body and undergo further development</a:t>
              </a:r>
              <a:endParaRPr lang="en-IN" sz="1200" b="1" dirty="0"/>
            </a:p>
          </p:txBody>
        </p:sp>
        <p:sp>
          <p:nvSpPr>
            <p:cNvPr id="12" name="Down Arrow 11"/>
            <p:cNvSpPr/>
            <p:nvPr/>
          </p:nvSpPr>
          <p:spPr>
            <a:xfrm>
              <a:off x="5826635" y="3198314"/>
              <a:ext cx="184028" cy="399948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85094" y="2384208"/>
            <a:ext cx="6676405" cy="566279"/>
            <a:chOff x="0" y="3417885"/>
            <a:chExt cx="9144000" cy="679534"/>
          </a:xfrm>
        </p:grpSpPr>
        <p:sp>
          <p:nvSpPr>
            <p:cNvPr id="14" name="Rectangle 13"/>
            <p:cNvSpPr/>
            <p:nvPr/>
          </p:nvSpPr>
          <p:spPr>
            <a:xfrm>
              <a:off x="0" y="3417885"/>
              <a:ext cx="9144000" cy="332398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The parasites multiply within the mosquito to form </a:t>
              </a:r>
              <a:r>
                <a:rPr lang="en-US" sz="1200" b="1" dirty="0" err="1">
                  <a:solidFill>
                    <a:srgbClr val="FFFF00"/>
                  </a:solidFill>
                </a:rPr>
                <a:t>sporozoites</a:t>
              </a:r>
              <a:r>
                <a:rPr lang="en-US" sz="1200" b="1" dirty="0">
                  <a:solidFill>
                    <a:srgbClr val="FFFF00"/>
                  </a:solidFill>
                </a:rPr>
                <a:t> </a:t>
              </a:r>
              <a:r>
                <a:rPr lang="en-US" sz="1200" b="1" dirty="0"/>
                <a:t>that are stored in their salivary glands.</a:t>
              </a:r>
              <a:endParaRPr lang="en-IN" sz="1200" b="1" dirty="0"/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4342838" y="3800939"/>
              <a:ext cx="239800" cy="296480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0215" y="2981945"/>
            <a:ext cx="8246163" cy="546225"/>
            <a:chOff x="-1255054" y="1628800"/>
            <a:chExt cx="11654108" cy="655471"/>
          </a:xfrm>
        </p:grpSpPr>
        <p:sp>
          <p:nvSpPr>
            <p:cNvPr id="17" name="Rectangle 16"/>
            <p:cNvSpPr/>
            <p:nvPr/>
          </p:nvSpPr>
          <p:spPr>
            <a:xfrm>
              <a:off x="-1255054" y="1628800"/>
              <a:ext cx="11654108" cy="332399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When these </a:t>
              </a:r>
              <a:r>
                <a:rPr lang="en-US" sz="1200" b="1" i="1" dirty="0"/>
                <a:t>Anopheles mosquito</a:t>
              </a:r>
              <a:r>
                <a:rPr lang="en-US" sz="1200" b="1" dirty="0"/>
                <a:t> bite a healthy human, the sporozoites </a:t>
              </a:r>
              <a:r>
                <a:rPr lang="en-US" sz="1200" b="1" i="1" dirty="0"/>
                <a:t>(infectious form) </a:t>
              </a:r>
              <a:r>
                <a:rPr lang="en-US" sz="1200" b="1" dirty="0"/>
                <a:t>are introduced into his/ her body.</a:t>
              </a:r>
            </a:p>
          </p:txBody>
        </p:sp>
        <p:sp>
          <p:nvSpPr>
            <p:cNvPr id="18" name="Down Arrow 17"/>
            <p:cNvSpPr/>
            <p:nvPr/>
          </p:nvSpPr>
          <p:spPr>
            <a:xfrm>
              <a:off x="4335530" y="1997924"/>
              <a:ext cx="234646" cy="28634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276DC0-7AF9-FA4A-865B-76FCE669A1BB}"/>
              </a:ext>
            </a:extLst>
          </p:cNvPr>
          <p:cNvGrpSpPr/>
          <p:nvPr/>
        </p:nvGrpSpPr>
        <p:grpSpPr>
          <a:xfrm>
            <a:off x="400215" y="3577579"/>
            <a:ext cx="8246163" cy="526107"/>
            <a:chOff x="89756" y="1628800"/>
            <a:chExt cx="8964488" cy="63133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738864-E09C-B247-B8B5-D5D7090B063B}"/>
                </a:ext>
              </a:extLst>
            </p:cNvPr>
            <p:cNvSpPr/>
            <p:nvPr/>
          </p:nvSpPr>
          <p:spPr>
            <a:xfrm>
              <a:off x="89756" y="1628800"/>
              <a:ext cx="8964488" cy="332399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Plasmodium multiply within the liver cells</a:t>
              </a:r>
              <a:endParaRPr lang="en-US" sz="1200" b="1" i="1" dirty="0"/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A87C2E9D-76E3-9442-92D8-6CBDEFAF5BAC}"/>
                </a:ext>
              </a:extLst>
            </p:cNvPr>
            <p:cNvSpPr/>
            <p:nvPr/>
          </p:nvSpPr>
          <p:spPr>
            <a:xfrm>
              <a:off x="4390104" y="1979003"/>
              <a:ext cx="216024" cy="28112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23E2BB6-15E2-B540-B8E2-C08266423935}"/>
              </a:ext>
            </a:extLst>
          </p:cNvPr>
          <p:cNvGrpSpPr/>
          <p:nvPr/>
        </p:nvGrpSpPr>
        <p:grpSpPr>
          <a:xfrm>
            <a:off x="339818" y="4146827"/>
            <a:ext cx="8366956" cy="566952"/>
            <a:chOff x="-49212" y="2240740"/>
            <a:chExt cx="9095804" cy="68034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DACFE15-5C68-CF49-B8CB-651B29A140DA}"/>
                </a:ext>
              </a:extLst>
            </p:cNvPr>
            <p:cNvSpPr/>
            <p:nvPr/>
          </p:nvSpPr>
          <p:spPr>
            <a:xfrm>
              <a:off x="-49212" y="2240740"/>
              <a:ext cx="9095804" cy="33240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00"/>
                  </a:solidFill>
                </a:rPr>
                <a:t>Attack the Red Blood Cells </a:t>
              </a:r>
              <a:r>
                <a:rPr lang="en-US" sz="1200" b="1" dirty="0"/>
                <a:t>(RBCs) resulting in their rupture </a:t>
              </a:r>
            </a:p>
          </p:txBody>
        </p:sp>
        <p:sp>
          <p:nvSpPr>
            <p:cNvPr id="24" name="Down Arrow 23">
              <a:extLst>
                <a:ext uri="{FF2B5EF4-FFF2-40B4-BE49-F238E27FC236}">
                  <a16:creationId xmlns:a16="http://schemas.microsoft.com/office/drawing/2014/main" id="{4D664478-F5E1-CB47-B153-69B1342A585C}"/>
                </a:ext>
              </a:extLst>
            </p:cNvPr>
            <p:cNvSpPr/>
            <p:nvPr/>
          </p:nvSpPr>
          <p:spPr>
            <a:xfrm>
              <a:off x="4335613" y="2602828"/>
              <a:ext cx="216024" cy="31825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b="1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ABFD2B2-9B2A-DA4D-A8A3-E9A9DE58E7D7}"/>
              </a:ext>
            </a:extLst>
          </p:cNvPr>
          <p:cNvSpPr/>
          <p:nvPr/>
        </p:nvSpPr>
        <p:spPr>
          <a:xfrm>
            <a:off x="107504" y="4772099"/>
            <a:ext cx="8831584" cy="461665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The rupture of RBCs is associated with release of a toxic substance, </a:t>
            </a:r>
            <a:r>
              <a:rPr lang="en-US" sz="1200" b="1" dirty="0" err="1">
                <a:solidFill>
                  <a:srgbClr val="FFFF00"/>
                </a:solidFill>
              </a:rPr>
              <a:t>haemozoin</a:t>
            </a:r>
            <a:r>
              <a:rPr lang="en-US" sz="1200" b="1" dirty="0"/>
              <a:t>, which is responsible for the chill and high fever recurring every three to four days.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>
            <a:spLocks noGrp="1"/>
          </p:cNvSpPr>
          <p:nvPr>
            <p:ph type="title"/>
          </p:nvPr>
        </p:nvSpPr>
        <p:spPr>
          <a:xfrm>
            <a:off x="568229" y="146908"/>
            <a:ext cx="6479822" cy="63633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sz="2100" dirty="0">
                <a:solidFill>
                  <a:schemeClr val="tx1"/>
                </a:solidFill>
              </a:rPr>
              <a:t>Principles of treatment of diseases</a:t>
            </a:r>
            <a:endParaRPr sz="21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BD842E-CD17-ED48-A1FA-DE164317C287}"/>
              </a:ext>
            </a:extLst>
          </p:cNvPr>
          <p:cNvSpPr/>
          <p:nvPr/>
        </p:nvSpPr>
        <p:spPr>
          <a:xfrm>
            <a:off x="67734" y="724401"/>
            <a:ext cx="6626577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2000"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Diseases can be treated by following later mentioned treatment principles;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2000"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Medication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for reducing symptoms or effects of diseases and killing causative agents. Medicines may be as follows;</a:t>
            </a:r>
          </a:p>
          <a:p>
            <a:pPr marL="600075" marR="0" lvl="1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00000"/>
              <a:buFont typeface="Wingdings" pitchFamily="2" charset="2"/>
              <a:buChar char="Ø"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Antibiotics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for stopping inflammation by killing infectious agents like bacteria and fungi.</a:t>
            </a:r>
          </a:p>
          <a:p>
            <a:pPr marL="600075" marR="0" lvl="1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00000"/>
              <a:buFont typeface="Wingdings" pitchFamily="2" charset="2"/>
              <a:buChar char="Ø"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Antiviral medicines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for killing viruses</a:t>
            </a:r>
          </a:p>
          <a:p>
            <a:pPr marL="600075" marR="0" lvl="1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00000"/>
              <a:buFont typeface="Wingdings" pitchFamily="2" charset="2"/>
              <a:buChar char="Ø"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Anti-protozoal drugs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kill protozoans </a:t>
            </a:r>
          </a:p>
          <a:p>
            <a:pPr marL="600075" marR="0" lvl="1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00000"/>
              <a:buFont typeface="Wingdings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Medicine to kill worms</a:t>
            </a:r>
          </a:p>
          <a:p>
            <a:pPr marL="101600" marR="0" lvl="1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2000"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Bed rest to conserve energy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A241C-7059-AD4A-8C6D-EC1D5AA617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40"/>
          <a:stretch/>
        </p:blipFill>
        <p:spPr>
          <a:xfrm>
            <a:off x="6874932" y="519289"/>
            <a:ext cx="2081808" cy="1285938"/>
          </a:xfrm>
          <a:prstGeom prst="rect">
            <a:avLst/>
          </a:prstGeom>
        </p:spPr>
      </p:pic>
      <p:pic>
        <p:nvPicPr>
          <p:cNvPr id="1026" name="Picture 2" descr="Antiviral Drugs Images, Stock Photos &amp; Vectors | Shutterstock">
            <a:extLst>
              <a:ext uri="{FF2B5EF4-FFF2-40B4-BE49-F238E27FC236}">
                <a16:creationId xmlns:a16="http://schemas.microsoft.com/office/drawing/2014/main" id="{A9A7F646-3449-7748-AA22-BE1C4ADA9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60" b="7953"/>
          <a:stretch/>
        </p:blipFill>
        <p:spPr bwMode="auto">
          <a:xfrm>
            <a:off x="6843387" y="1839094"/>
            <a:ext cx="1516737" cy="128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 took chloroquine. This is what it did to me | Coronavirus pandemic | Al  Jazeera">
            <a:extLst>
              <a:ext uri="{FF2B5EF4-FFF2-40B4-BE49-F238E27FC236}">
                <a16:creationId xmlns:a16="http://schemas.microsoft.com/office/drawing/2014/main" id="{604E1790-9BFE-BE4D-9896-09C52ABC8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236" y="3266980"/>
            <a:ext cx="1975555" cy="110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ymptoms of worms and how to treat them">
            <a:extLst>
              <a:ext uri="{FF2B5EF4-FFF2-40B4-BE49-F238E27FC236}">
                <a16:creationId xmlns:a16="http://schemas.microsoft.com/office/drawing/2014/main" id="{13C73902-F1F0-E94A-AC39-D8501FD0B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00"/>
          <a:stretch/>
        </p:blipFill>
        <p:spPr bwMode="auto">
          <a:xfrm>
            <a:off x="3864648" y="3394716"/>
            <a:ext cx="1414703" cy="148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y Do We Sleep? What Happens During Sleep?">
            <a:extLst>
              <a:ext uri="{FF2B5EF4-FFF2-40B4-BE49-F238E27FC236}">
                <a16:creationId xmlns:a16="http://schemas.microsoft.com/office/drawing/2014/main" id="{79AC52E7-FBFA-994E-8550-A803872B3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22" y="3871351"/>
            <a:ext cx="2528712" cy="141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title"/>
          </p:nvPr>
        </p:nvSpPr>
        <p:spPr>
          <a:xfrm>
            <a:off x="311700" y="44972"/>
            <a:ext cx="610663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sz="2000" dirty="0">
                <a:solidFill>
                  <a:schemeClr val="tx1"/>
                </a:solidFill>
              </a:rPr>
              <a:t>Principles of prevention of diseases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E189BD-60AD-A243-95ED-A35F3F82A3A6}"/>
              </a:ext>
            </a:extLst>
          </p:cNvPr>
          <p:cNvSpPr/>
          <p:nvPr/>
        </p:nvSpPr>
        <p:spPr>
          <a:xfrm>
            <a:off x="111035" y="445927"/>
            <a:ext cx="567345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Prevention of disease is more desirable than treatment of it. 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‘</a:t>
            </a:r>
            <a:r>
              <a:rPr kumimoji="0" lang="en-IN" sz="1400" b="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Prevention of disease is better than cure’.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Diseases can be prevented by following the given preventive measures;</a:t>
            </a:r>
          </a:p>
          <a:p>
            <a:pPr marL="228600" indent="-285750" algn="just" defTabSz="457200">
              <a:buClr>
                <a:prstClr val="white"/>
              </a:buClr>
              <a:buFont typeface="Wingdings" pitchFamily="2" charset="2"/>
              <a:buChar char="ü"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Following proper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personal hygiene (</a:t>
            </a:r>
            <a:r>
              <a:rPr kumimoji="0" lang="en-IN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bathing, washing your hands, brushing your teeth</a:t>
            </a:r>
            <a:r>
              <a:rPr lang="en-IN" sz="1400" i="1" dirty="0">
                <a:solidFill>
                  <a:prstClr val="white"/>
                </a:solidFill>
              </a:rPr>
              <a:t>, consumption of clean drinking water, food, vegetables, fruits, etc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) </a:t>
            </a:r>
          </a:p>
          <a:p>
            <a:pPr marL="228600" indent="-285750" algn="just" defTabSz="457200">
              <a:buClr>
                <a:prstClr val="white"/>
              </a:buClr>
              <a:buFont typeface="Wingdings" pitchFamily="2" charset="2"/>
              <a:buChar char="ü"/>
              <a:defRPr/>
            </a:pPr>
            <a:r>
              <a:rPr lang="en-IN" sz="1400" dirty="0">
                <a:solidFill>
                  <a:prstClr val="white"/>
                </a:solidFill>
              </a:rPr>
              <a:t>Following proper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public health hygiene (</a:t>
            </a:r>
            <a:r>
              <a:rPr kumimoji="0" lang="en-IN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preventing disease, sanitation, control of infectious diseases, and improving health services, etc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).</a:t>
            </a:r>
          </a:p>
          <a:p>
            <a:pPr marL="22860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Mass immunisation </a:t>
            </a:r>
          </a:p>
          <a:p>
            <a:pPr marL="22860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 typeface="Wingdings" pitchFamily="2" charset="2"/>
              <a:buChar char="ü"/>
              <a:tabLst/>
              <a:defRPr/>
            </a:pPr>
            <a:r>
              <a:rPr lang="en-IN" sz="1400" b="1" dirty="0">
                <a:solidFill>
                  <a:srgbClr val="FFFF00"/>
                </a:solidFill>
                <a:latin typeface="Century Gothic" panose="020B0502020202020204"/>
              </a:rPr>
              <a:t>Mass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vaccination.</a:t>
            </a:r>
          </a:p>
          <a:p>
            <a:pPr marL="22860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General preventive practices are;</a:t>
            </a:r>
          </a:p>
          <a:p>
            <a:pPr marL="542925" marR="0" lvl="0" indent="-219075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AutoNum type="arabicPeriod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Airborne can be prevented by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avoiding overcrowding/social distancing, wearing masks, etc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.  </a:t>
            </a:r>
          </a:p>
          <a:p>
            <a:pPr marL="542925" marR="0" lvl="0" indent="-219075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AutoNum type="arabicPeriod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Water borne can be prevented by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consuming potable/drinking water. </a:t>
            </a:r>
          </a:p>
          <a:p>
            <a:pPr marL="542925" marR="0" lvl="0" indent="-219075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AutoNum type="arabicPeriod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Vector(like mosquito) borne diseases can be prevented by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stopping mosquito breeding.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78E39-F894-EC47-A8AF-4F5673F17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487" y="-156459"/>
            <a:ext cx="3503204" cy="3333818"/>
          </a:xfrm>
          <a:prstGeom prst="rect">
            <a:avLst/>
          </a:prstGeom>
        </p:spPr>
      </p:pic>
      <p:pic>
        <p:nvPicPr>
          <p:cNvPr id="2052" name="Picture 4" descr="Public Hygiene Images, Stock Photos &amp; Vectors | Shutterstock">
            <a:extLst>
              <a:ext uri="{FF2B5EF4-FFF2-40B4-BE49-F238E27FC236}">
                <a16:creationId xmlns:a16="http://schemas.microsoft.com/office/drawing/2014/main" id="{3DB29043-2938-7D45-9E23-DCB18D91A8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68"/>
          <a:stretch/>
        </p:blipFill>
        <p:spPr bwMode="auto">
          <a:xfrm>
            <a:off x="5784487" y="3177359"/>
            <a:ext cx="3248478" cy="126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wine Flu Has Now Killed 1,370 People in India | Time">
            <a:extLst>
              <a:ext uri="{FF2B5EF4-FFF2-40B4-BE49-F238E27FC236}">
                <a16:creationId xmlns:a16="http://schemas.microsoft.com/office/drawing/2014/main" id="{66797BC2-F37C-EE4E-8567-25DE7BD65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5" y="4571618"/>
            <a:ext cx="1623451" cy="109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4 Ways Drinking Water Improves Your Smile | University of Illinois at  Chicago (UIC) College of Dentistry">
            <a:extLst>
              <a:ext uri="{FF2B5EF4-FFF2-40B4-BE49-F238E27FC236}">
                <a16:creationId xmlns:a16="http://schemas.microsoft.com/office/drawing/2014/main" id="{9D2D3718-AE31-644E-A583-C0AED0BE2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342" y="4571618"/>
            <a:ext cx="1806982" cy="109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ow to Prevent Mosquitoes from Breeding: 15 Steps (with Pictures)">
            <a:extLst>
              <a:ext uri="{FF2B5EF4-FFF2-40B4-BE49-F238E27FC236}">
                <a16:creationId xmlns:a16="http://schemas.microsoft.com/office/drawing/2014/main" id="{3A8737D9-991F-214E-B749-240BE49BC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490" y="4558176"/>
            <a:ext cx="1460807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5915000" cy="517812"/>
          </a:xfrm>
        </p:spPr>
        <p:txBody>
          <a:bodyPr>
            <a:normAutofit/>
          </a:bodyPr>
          <a:lstStyle/>
          <a:p>
            <a:r>
              <a:rPr lang="en-US" sz="2000" b="1" dirty="0"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</a:rPr>
              <a:t>Development of concept of Health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517812"/>
            <a:ext cx="6326360" cy="4931976"/>
          </a:xfrm>
        </p:spPr>
        <p:txBody>
          <a:bodyPr>
            <a:noAutofit/>
          </a:bodyPr>
          <a:lstStyle/>
          <a:p>
            <a:pPr marL="215900" indent="-215900" algn="just"/>
            <a:r>
              <a:rPr lang="en-US" sz="1800" dirty="0"/>
              <a:t>Hippocrates</a:t>
            </a:r>
            <a:r>
              <a:rPr lang="en-US" sz="1800" baseline="30000" dirty="0"/>
              <a:t>1</a:t>
            </a:r>
            <a:r>
              <a:rPr lang="en-US" sz="1800" dirty="0"/>
              <a:t> (Greeks) and Indian Ayurveda system of medicine considered: </a:t>
            </a:r>
            <a:r>
              <a:rPr lang="en-US" sz="1800" i="1" dirty="0"/>
              <a:t>health as a </a:t>
            </a:r>
            <a:r>
              <a:rPr lang="en-US" sz="1800" b="1" i="1" dirty="0">
                <a:solidFill>
                  <a:srgbClr val="FFFF00"/>
                </a:solidFill>
              </a:rPr>
              <a:t>state of body and mind </a:t>
            </a:r>
            <a:r>
              <a:rPr lang="en-US" sz="1800" i="1" dirty="0"/>
              <a:t>where there is a </a:t>
            </a:r>
            <a:r>
              <a:rPr lang="en-US" sz="1800" b="1" i="1" dirty="0">
                <a:solidFill>
                  <a:srgbClr val="FFFF00"/>
                </a:solidFill>
              </a:rPr>
              <a:t>balance of certain humors</a:t>
            </a:r>
            <a:r>
              <a:rPr lang="en-US" sz="1800" i="1" dirty="0"/>
              <a:t>. </a:t>
            </a:r>
          </a:p>
          <a:p>
            <a:pPr marL="215900" indent="-215900" algn="just"/>
            <a:r>
              <a:rPr lang="en-US" sz="1800" dirty="0"/>
              <a:t>They thought that persons with ‘</a:t>
            </a:r>
            <a:r>
              <a:rPr lang="en-US" sz="1800" b="1" dirty="0">
                <a:solidFill>
                  <a:srgbClr val="FFFF00"/>
                </a:solidFill>
              </a:rPr>
              <a:t>black bile</a:t>
            </a:r>
            <a:r>
              <a:rPr lang="en-US" sz="1800" dirty="0"/>
              <a:t>’ belonged to </a:t>
            </a:r>
            <a:r>
              <a:rPr lang="en-US" sz="1800" b="1" dirty="0">
                <a:solidFill>
                  <a:srgbClr val="FFFF00"/>
                </a:solidFill>
              </a:rPr>
              <a:t>hot personality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rgbClr val="FFFF00"/>
                </a:solidFill>
              </a:rPr>
              <a:t>would have fevers</a:t>
            </a:r>
            <a:r>
              <a:rPr lang="en-US" sz="1800" dirty="0"/>
              <a:t> i.e. </a:t>
            </a:r>
            <a:r>
              <a:rPr lang="en-US" sz="1800" i="1" dirty="0"/>
              <a:t>pure reflective thought. </a:t>
            </a:r>
          </a:p>
          <a:p>
            <a:pPr marL="215900" indent="-215900" algn="just"/>
            <a:r>
              <a:rPr lang="en-US" sz="1800" b="1" dirty="0">
                <a:solidFill>
                  <a:srgbClr val="FFFF00"/>
                </a:solidFill>
              </a:rPr>
              <a:t>William Harvey </a:t>
            </a:r>
            <a:r>
              <a:rPr lang="en-US" sz="1800" b="1" dirty="0"/>
              <a:t>disproved the ‘</a:t>
            </a:r>
            <a:r>
              <a:rPr lang="en-US" sz="1800" b="1" dirty="0">
                <a:solidFill>
                  <a:srgbClr val="FFFF00"/>
                </a:solidFill>
              </a:rPr>
              <a:t>good humor</a:t>
            </a:r>
            <a:r>
              <a:rPr lang="en-US" sz="1800" b="1" dirty="0"/>
              <a:t>’ hypothesis of health </a:t>
            </a:r>
            <a:r>
              <a:rPr lang="en-US" sz="1800" i="1" dirty="0"/>
              <a:t>using experimental method and the demonstrated the normal body temperature in persons with black bile using thermometer.</a:t>
            </a:r>
            <a:r>
              <a:rPr lang="en-US" sz="1800" dirty="0"/>
              <a:t> </a:t>
            </a:r>
          </a:p>
          <a:p>
            <a:pPr marL="215900" indent="-215900" algn="just"/>
            <a:r>
              <a:rPr lang="en-US" sz="1800" dirty="0"/>
              <a:t>Later, biology stated that </a:t>
            </a:r>
            <a:r>
              <a:rPr lang="en-US" sz="1800" b="1" dirty="0">
                <a:solidFill>
                  <a:srgbClr val="FFFF00"/>
                </a:solidFill>
              </a:rPr>
              <a:t>‘Mind and mental state can affect our health’ </a:t>
            </a:r>
            <a:r>
              <a:rPr lang="en-US" sz="1800" dirty="0"/>
              <a:t>i.e. mind influences neural system, endocrine system, immune system and that our immune system maintains our health. </a:t>
            </a:r>
          </a:p>
        </p:txBody>
      </p:sp>
      <p:sp>
        <p:nvSpPr>
          <p:cNvPr id="4" name="Rectangle 3"/>
          <p:cNvSpPr/>
          <p:nvPr/>
        </p:nvSpPr>
        <p:spPr>
          <a:xfrm>
            <a:off x="187524" y="4729708"/>
            <a:ext cx="63183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i="1" dirty="0"/>
              <a:t>1. Medical practitioner who is regarded as the father of medicine (circa 460-377 BC)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B12A85-EF3B-9C47-B271-57FDF13BE71E}"/>
              </a:ext>
            </a:extLst>
          </p:cNvPr>
          <p:cNvGrpSpPr/>
          <p:nvPr/>
        </p:nvGrpSpPr>
        <p:grpSpPr>
          <a:xfrm>
            <a:off x="6503540" y="175499"/>
            <a:ext cx="2465604" cy="1477610"/>
            <a:chOff x="6503540" y="175499"/>
            <a:chExt cx="2465604" cy="1477610"/>
          </a:xfrm>
        </p:grpSpPr>
        <p:pic>
          <p:nvPicPr>
            <p:cNvPr id="1026" name="Picture 2" descr="Hippocrates: The Greek Father of Modern Medicine | GreekReporter.com">
              <a:extLst>
                <a:ext uri="{FF2B5EF4-FFF2-40B4-BE49-F238E27FC236}">
                  <a16:creationId xmlns:a16="http://schemas.microsoft.com/office/drawing/2014/main" id="{1285B9E5-C807-544C-9DFC-A59FF40E6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3540" y="175499"/>
              <a:ext cx="2465604" cy="125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37F1BC-0E99-8C4F-ADCC-85AAFAF43983}"/>
                </a:ext>
              </a:extLst>
            </p:cNvPr>
            <p:cNvSpPr/>
            <p:nvPr/>
          </p:nvSpPr>
          <p:spPr>
            <a:xfrm>
              <a:off x="7308304" y="1345332"/>
              <a:ext cx="10606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Hippocrates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FA894E-1808-7946-AD04-9F5AEEB7CB58}"/>
              </a:ext>
            </a:extLst>
          </p:cNvPr>
          <p:cNvGrpSpPr/>
          <p:nvPr/>
        </p:nvGrpSpPr>
        <p:grpSpPr>
          <a:xfrm>
            <a:off x="6717111" y="1705372"/>
            <a:ext cx="2123145" cy="2431328"/>
            <a:chOff x="6717111" y="1705372"/>
            <a:chExt cx="2123145" cy="2431328"/>
          </a:xfrm>
        </p:grpSpPr>
        <p:pic>
          <p:nvPicPr>
            <p:cNvPr id="1028" name="Picture 4" descr="William Harvey - Hektoen International">
              <a:extLst>
                <a:ext uri="{FF2B5EF4-FFF2-40B4-BE49-F238E27FC236}">
                  <a16:creationId xmlns:a16="http://schemas.microsoft.com/office/drawing/2014/main" id="{7D6FE944-573B-4046-8D41-9E37E9A830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5" t="1363" r="5906" b="24492"/>
            <a:stretch/>
          </p:blipFill>
          <p:spPr bwMode="auto">
            <a:xfrm>
              <a:off x="6948264" y="1705372"/>
              <a:ext cx="1660840" cy="1969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D8B5E96-85EB-8C4D-A606-D89802FE58B4}"/>
                </a:ext>
              </a:extLst>
            </p:cNvPr>
            <p:cNvSpPr/>
            <p:nvPr/>
          </p:nvSpPr>
          <p:spPr>
            <a:xfrm>
              <a:off x="6717111" y="3675035"/>
              <a:ext cx="21231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/>
                <a:t>William Harvey</a:t>
              </a:r>
            </a:p>
            <a:p>
              <a:pPr algn="ctr"/>
              <a:r>
                <a:rPr lang="en-US" sz="1200" b="1" dirty="0"/>
                <a:t>(</a:t>
              </a:r>
              <a:r>
                <a:rPr lang="en-US" sz="1200" dirty="0"/>
                <a:t>Discovered blood circulation </a:t>
              </a:r>
              <a:r>
                <a:rPr lang="en-US" sz="1200" b="1" dirty="0"/>
                <a:t>)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188"/>
            <a:ext cx="9144000" cy="952500"/>
          </a:xfrm>
        </p:spPr>
        <p:txBody>
          <a:bodyPr>
            <a:noAutofit/>
          </a:bodyPr>
          <a:lstStyle/>
          <a:p>
            <a:r>
              <a:rPr lang="en-US" sz="2000" b="1" dirty="0"/>
              <a:t>Prevention and control of many infectious diseases (</a:t>
            </a:r>
            <a:r>
              <a:rPr lang="en-US" sz="1600" b="1" i="1" dirty="0">
                <a:solidFill>
                  <a:srgbClr val="FFFF00"/>
                </a:solidFill>
              </a:rPr>
              <a:t>Like typhoid, amoebiasis and ascariasis</a:t>
            </a:r>
            <a:r>
              <a:rPr lang="en-US" sz="2000" b="1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41276"/>
            <a:ext cx="8784976" cy="4536504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Measures for personal hygiene include </a:t>
            </a:r>
          </a:p>
          <a:p>
            <a:pPr lvl="1" algn="just"/>
            <a:r>
              <a:rPr lang="en-US" sz="1800" b="1" dirty="0"/>
              <a:t>keeping the body clean; </a:t>
            </a:r>
          </a:p>
          <a:p>
            <a:pPr lvl="1" algn="just"/>
            <a:r>
              <a:rPr lang="en-US" sz="1800" b="1" dirty="0"/>
              <a:t>consumption of clean drinking water, food, vegetables, fruits, etc. </a:t>
            </a:r>
          </a:p>
          <a:p>
            <a:pPr algn="just"/>
            <a:r>
              <a:rPr lang="en-US" sz="1800" dirty="0"/>
              <a:t>Public hygiene includes </a:t>
            </a:r>
          </a:p>
          <a:p>
            <a:pPr lvl="1" algn="just"/>
            <a:r>
              <a:rPr lang="en-US" sz="1800" b="1" dirty="0">
                <a:solidFill>
                  <a:srgbClr val="FFFF00"/>
                </a:solidFill>
              </a:rPr>
              <a:t>proper disposal of waste </a:t>
            </a:r>
            <a:r>
              <a:rPr lang="en-US" sz="1800" b="1" dirty="0"/>
              <a:t>and </a:t>
            </a:r>
            <a:r>
              <a:rPr lang="en-US" sz="1800" b="1" dirty="0">
                <a:solidFill>
                  <a:srgbClr val="FFFF00"/>
                </a:solidFill>
              </a:rPr>
              <a:t>excreta</a:t>
            </a:r>
            <a:r>
              <a:rPr lang="en-US" sz="1800" b="1" dirty="0"/>
              <a:t>; </a:t>
            </a:r>
          </a:p>
          <a:p>
            <a:pPr lvl="1" algn="just"/>
            <a:r>
              <a:rPr lang="en-US" sz="1800" b="1" dirty="0"/>
              <a:t>periodic </a:t>
            </a:r>
            <a:r>
              <a:rPr lang="en-US" sz="1800" b="1" dirty="0">
                <a:solidFill>
                  <a:srgbClr val="FFFF00"/>
                </a:solidFill>
              </a:rPr>
              <a:t>cleaning and disinfection </a:t>
            </a:r>
            <a:r>
              <a:rPr lang="en-US" sz="1800" b="1" dirty="0"/>
              <a:t>of water reservoirs, pools, cesspools and tanks and </a:t>
            </a:r>
          </a:p>
          <a:p>
            <a:pPr lvl="1" algn="just"/>
            <a:r>
              <a:rPr lang="en-US" sz="1800" b="1" dirty="0"/>
              <a:t>observing standard practices of hygiene in public catering.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1196"/>
            <a:ext cx="9144000" cy="520452"/>
          </a:xfrm>
        </p:spPr>
        <p:txBody>
          <a:bodyPr>
            <a:noAutofit/>
          </a:bodyPr>
          <a:lstStyle/>
          <a:p>
            <a:r>
              <a:rPr lang="en-US" sz="1800" b="1" dirty="0"/>
              <a:t>Prevention and control of many infectious </a:t>
            </a:r>
            <a:r>
              <a:rPr lang="en-US" sz="1800" dirty="0"/>
              <a:t>air-borne </a:t>
            </a:r>
            <a:r>
              <a:rPr lang="en-US" sz="1800" b="1" dirty="0"/>
              <a:t>diseases </a:t>
            </a:r>
            <a:r>
              <a:rPr lang="en-US" sz="1800" b="1" i="1" dirty="0">
                <a:solidFill>
                  <a:srgbClr val="FFFF00"/>
                </a:solidFill>
              </a:rPr>
              <a:t>(pneumonia and common cold)</a:t>
            </a:r>
            <a:endParaRPr lang="en-US" sz="1800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625252"/>
            <a:ext cx="8784976" cy="1440160"/>
          </a:xfrm>
        </p:spPr>
        <p:txBody>
          <a:bodyPr>
            <a:noAutofit/>
          </a:bodyPr>
          <a:lstStyle/>
          <a:p>
            <a:pPr marL="319088" lvl="1" indent="-282575" algn="just">
              <a:buFont typeface="Wingdings" pitchFamily="2" charset="2"/>
              <a:buChar char="ü"/>
            </a:pPr>
            <a:r>
              <a:rPr lang="en-US" sz="1800" b="1" dirty="0">
                <a:solidFill>
                  <a:srgbClr val="FFFF00"/>
                </a:solidFill>
              </a:rPr>
              <a:t>Following personal hygiene measures</a:t>
            </a:r>
          </a:p>
          <a:p>
            <a:pPr marL="319088" lvl="1" indent="-282575" algn="just">
              <a:buFont typeface="Wingdings" pitchFamily="2" charset="2"/>
              <a:buChar char="ü"/>
            </a:pPr>
            <a:r>
              <a:rPr lang="en-US" sz="1800" b="1" dirty="0">
                <a:solidFill>
                  <a:srgbClr val="FFFF00"/>
                </a:solidFill>
              </a:rPr>
              <a:t>Following public hygiene measures </a:t>
            </a:r>
          </a:p>
          <a:p>
            <a:pPr marL="319088" lvl="1" indent="-282575" algn="just">
              <a:buFont typeface="Wingdings" pitchFamily="2" charset="2"/>
              <a:buChar char="ü"/>
            </a:pPr>
            <a:r>
              <a:rPr lang="en-US" sz="1800" b="1" dirty="0">
                <a:solidFill>
                  <a:srgbClr val="FFFF00"/>
                </a:solidFill>
              </a:rPr>
              <a:t>Avoiding close contact with the infected persons or their belongings</a:t>
            </a:r>
            <a:r>
              <a:rPr lang="en-US" sz="18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1196"/>
            <a:ext cx="9144000" cy="520452"/>
          </a:xfrm>
        </p:spPr>
        <p:txBody>
          <a:bodyPr>
            <a:noAutofit/>
          </a:bodyPr>
          <a:lstStyle/>
          <a:p>
            <a:r>
              <a:rPr lang="en-US" sz="2000" b="1" dirty="0"/>
              <a:t>Prevention and control of many vector borne diseases </a:t>
            </a:r>
            <a:r>
              <a:rPr lang="en-US" sz="2000" i="1" dirty="0">
                <a:solidFill>
                  <a:srgbClr val="FFFF00"/>
                </a:solidFill>
              </a:rPr>
              <a:t>(like malaria and filariasis)</a:t>
            </a:r>
            <a:endParaRPr lang="en-US" sz="2000" b="1" i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625252"/>
            <a:ext cx="8784976" cy="4248472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Measures to </a:t>
            </a:r>
            <a:r>
              <a:rPr lang="en-US" sz="1800" b="1" dirty="0">
                <a:solidFill>
                  <a:srgbClr val="FFFF00"/>
                </a:solidFill>
              </a:rPr>
              <a:t>control or eliminate the vectors to prevent diseases </a:t>
            </a:r>
            <a:r>
              <a:rPr lang="en-US" sz="1800" dirty="0"/>
              <a:t>(like malaria and filariasis)</a:t>
            </a:r>
            <a:endParaRPr lang="en-US" sz="1800" b="1" dirty="0">
              <a:solidFill>
                <a:srgbClr val="FFFF00"/>
              </a:solidFill>
            </a:endParaRPr>
          </a:p>
          <a:p>
            <a:pPr lvl="1" algn="just"/>
            <a:r>
              <a:rPr lang="en-US" sz="1800" b="1" dirty="0">
                <a:solidFill>
                  <a:srgbClr val="FFFF00"/>
                </a:solidFill>
              </a:rPr>
              <a:t>avoiding stagnation of water </a:t>
            </a:r>
            <a:r>
              <a:rPr lang="en-US" sz="1800" dirty="0"/>
              <a:t>in and around residential areas, </a:t>
            </a:r>
          </a:p>
          <a:p>
            <a:pPr lvl="1" algn="just"/>
            <a:r>
              <a:rPr lang="en-US" sz="1800" dirty="0"/>
              <a:t>regular cleaning of household coolers, </a:t>
            </a:r>
          </a:p>
          <a:p>
            <a:pPr lvl="1" algn="just"/>
            <a:r>
              <a:rPr lang="en-US" sz="1800" dirty="0"/>
              <a:t>use of mosquito nets,</a:t>
            </a:r>
          </a:p>
          <a:p>
            <a:pPr lvl="1" algn="just"/>
            <a:r>
              <a:rPr lang="en-US" sz="1800" dirty="0"/>
              <a:t> introducing fishes like </a:t>
            </a:r>
            <a:r>
              <a:rPr lang="en-US" sz="1800" b="1" i="1" dirty="0" err="1">
                <a:solidFill>
                  <a:srgbClr val="FFFF00"/>
                </a:solidFill>
              </a:rPr>
              <a:t>Gambusia</a:t>
            </a:r>
            <a:r>
              <a:rPr lang="en-US" sz="1800" i="1" dirty="0"/>
              <a:t> </a:t>
            </a:r>
            <a:r>
              <a:rPr lang="en-US" sz="1800" dirty="0"/>
              <a:t>in ponds that feed on mosquito larvae, </a:t>
            </a:r>
          </a:p>
          <a:p>
            <a:pPr lvl="1" algn="just"/>
            <a:r>
              <a:rPr lang="en-US" sz="1800" dirty="0"/>
              <a:t>spraying of insecticides in ditches, drainage areas and swamps, etc. </a:t>
            </a:r>
          </a:p>
          <a:p>
            <a:pPr lvl="1" algn="just"/>
            <a:r>
              <a:rPr lang="en-US" sz="1800" dirty="0"/>
              <a:t>doors and windows should be provided with wire mesh to prevent the entry of mosquitoes. </a:t>
            </a:r>
          </a:p>
        </p:txBody>
      </p:sp>
    </p:spTree>
    <p:extLst>
      <p:ext uri="{BB962C8B-B14F-4D97-AF65-F5344CB8AC3E}">
        <p14:creationId xmlns:p14="http://schemas.microsoft.com/office/powerpoint/2010/main" val="170462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188"/>
            <a:ext cx="9144000" cy="952500"/>
          </a:xfrm>
        </p:spPr>
        <p:txBody>
          <a:bodyPr>
            <a:noAutofit/>
          </a:bodyPr>
          <a:lstStyle/>
          <a:p>
            <a:r>
              <a:rPr lang="en-US" sz="2000" b="1" dirty="0"/>
              <a:t>Pre-test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41276"/>
            <a:ext cx="8784976" cy="4536504"/>
          </a:xfrm>
        </p:spPr>
        <p:txBody>
          <a:bodyPr>
            <a:noAutofit/>
          </a:bodyPr>
          <a:lstStyle/>
          <a:p>
            <a:pPr marL="12700" indent="0" algn="just">
              <a:buNone/>
            </a:pPr>
            <a:r>
              <a:rPr lang="en-US" sz="2000" dirty="0"/>
              <a:t>Why exposures to few of infectious agents result in diseases and not by all the infectious agents? </a:t>
            </a:r>
          </a:p>
          <a:p>
            <a:pPr marL="12700" indent="0" algn="just">
              <a:buNone/>
            </a:pPr>
            <a:r>
              <a:rPr lang="en-US" sz="2000" b="1" dirty="0">
                <a:solidFill>
                  <a:srgbClr val="FFFF00"/>
                </a:solidFill>
              </a:rPr>
              <a:t>Answer: Because our body is able to defend itself from most of these foreign agents </a:t>
            </a:r>
            <a:r>
              <a:rPr lang="en-US" sz="2000" b="1" i="1" dirty="0">
                <a:solidFill>
                  <a:srgbClr val="FFFF00"/>
                </a:solidFill>
              </a:rPr>
              <a:t>(with the help of our immune system) </a:t>
            </a:r>
            <a:r>
              <a:rPr lang="en-US" sz="2000" b="1" dirty="0" err="1">
                <a:solidFill>
                  <a:srgbClr val="FFFF00"/>
                </a:solidFill>
              </a:rPr>
              <a:t>i.e</a:t>
            </a:r>
            <a:r>
              <a:rPr lang="en-US" sz="2000" b="1" dirty="0">
                <a:solidFill>
                  <a:srgbClr val="FFFF00"/>
                </a:solidFill>
              </a:rPr>
              <a:t> immunity.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188"/>
            <a:ext cx="9144000" cy="5665812"/>
          </a:xfrm>
        </p:spPr>
        <p:txBody>
          <a:bodyPr>
            <a:noAutofit/>
          </a:bodyPr>
          <a:lstStyle/>
          <a:p>
            <a:r>
              <a:rPr lang="en-US" sz="6000" b="1" dirty="0"/>
              <a:t>IMMUNITY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188"/>
            <a:ext cx="9144000" cy="952500"/>
          </a:xfrm>
        </p:spPr>
        <p:txBody>
          <a:bodyPr>
            <a:noAutofit/>
          </a:bodyPr>
          <a:lstStyle/>
          <a:p>
            <a:r>
              <a:rPr lang="en-US" sz="2000" b="1" dirty="0"/>
              <a:t>IMMUNITY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769268"/>
            <a:ext cx="8784976" cy="1128706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US" sz="1800" dirty="0"/>
              <a:t>Define immunity.</a:t>
            </a:r>
          </a:p>
          <a:p>
            <a:pPr algn="just"/>
            <a:r>
              <a:rPr lang="en-US" sz="1800" b="1" dirty="0"/>
              <a:t>Answer: Immunity </a:t>
            </a:r>
            <a:r>
              <a:rPr lang="en-US" sz="1800" dirty="0"/>
              <a:t>is the </a:t>
            </a:r>
            <a:r>
              <a:rPr lang="en-US" sz="1800" b="1" dirty="0">
                <a:solidFill>
                  <a:srgbClr val="FFFF00"/>
                </a:solidFill>
              </a:rPr>
              <a:t>overall ability of immune system </a:t>
            </a:r>
            <a:r>
              <a:rPr lang="en-US" sz="1800" dirty="0"/>
              <a:t>of the host to </a:t>
            </a:r>
            <a:r>
              <a:rPr lang="en-US" sz="1800" b="1" dirty="0">
                <a:solidFill>
                  <a:srgbClr val="FFFF00"/>
                </a:solidFill>
              </a:rPr>
              <a:t>fight the pathogen.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F63F2C-EE2F-6144-88C1-B9FD5712C049}"/>
              </a:ext>
            </a:extLst>
          </p:cNvPr>
          <p:cNvGrpSpPr/>
          <p:nvPr/>
        </p:nvGrpSpPr>
        <p:grpSpPr>
          <a:xfrm>
            <a:off x="2771800" y="1897975"/>
            <a:ext cx="3240361" cy="469046"/>
            <a:chOff x="1835694" y="1173"/>
            <a:chExt cx="5472611" cy="852506"/>
          </a:xfrm>
          <a:noFill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0B80F0-217F-5C4B-B84B-F99B93EB9434}"/>
                </a:ext>
              </a:extLst>
            </p:cNvPr>
            <p:cNvSpPr/>
            <p:nvPr/>
          </p:nvSpPr>
          <p:spPr>
            <a:xfrm>
              <a:off x="1835694" y="1173"/>
              <a:ext cx="5472611" cy="85250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6E44CD-6F7F-C040-8C1A-242237D35884}"/>
                </a:ext>
              </a:extLst>
            </p:cNvPr>
            <p:cNvSpPr txBox="1"/>
            <p:nvPr/>
          </p:nvSpPr>
          <p:spPr>
            <a:xfrm>
              <a:off x="1835694" y="1173"/>
              <a:ext cx="5472611" cy="85250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/>
                <a:t>Two types of Immunity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784765-7EFD-EA4A-9906-A6A2F71EA206}"/>
              </a:ext>
            </a:extLst>
          </p:cNvPr>
          <p:cNvGrpSpPr/>
          <p:nvPr/>
        </p:nvGrpSpPr>
        <p:grpSpPr>
          <a:xfrm>
            <a:off x="1187621" y="3108534"/>
            <a:ext cx="2415432" cy="469046"/>
            <a:chOff x="467541" y="1211732"/>
            <a:chExt cx="3697574" cy="852506"/>
          </a:xfrm>
          <a:noFill/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CB6022-D2AF-8E4D-9629-3CAA7CB410A4}"/>
                </a:ext>
              </a:extLst>
            </p:cNvPr>
            <p:cNvSpPr/>
            <p:nvPr/>
          </p:nvSpPr>
          <p:spPr>
            <a:xfrm>
              <a:off x="467541" y="1211732"/>
              <a:ext cx="3697574" cy="85250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5F17A7-C856-1941-9A24-F840D3AAA6E5}"/>
                </a:ext>
              </a:extLst>
            </p:cNvPr>
            <p:cNvSpPr txBox="1"/>
            <p:nvPr/>
          </p:nvSpPr>
          <p:spPr>
            <a:xfrm>
              <a:off x="467541" y="1211732"/>
              <a:ext cx="3697574" cy="85250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/>
                <a:t>Innate immunity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43C942F-84F3-FF40-8C95-CA80AC637D24}"/>
              </a:ext>
            </a:extLst>
          </p:cNvPr>
          <p:cNvGrpSpPr/>
          <p:nvPr/>
        </p:nvGrpSpPr>
        <p:grpSpPr>
          <a:xfrm>
            <a:off x="5243248" y="3108534"/>
            <a:ext cx="2713128" cy="469046"/>
            <a:chOff x="4523168" y="1211732"/>
            <a:chExt cx="4153290" cy="852506"/>
          </a:xfrm>
          <a:noFill/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7E33CA-8570-2040-8E73-D51D02C0925E}"/>
                </a:ext>
              </a:extLst>
            </p:cNvPr>
            <p:cNvSpPr/>
            <p:nvPr/>
          </p:nvSpPr>
          <p:spPr>
            <a:xfrm>
              <a:off x="4523168" y="1211732"/>
              <a:ext cx="4153290" cy="85250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0D1CD4-6333-6942-898F-B3D47B5731FE}"/>
                </a:ext>
              </a:extLst>
            </p:cNvPr>
            <p:cNvSpPr txBox="1"/>
            <p:nvPr/>
          </p:nvSpPr>
          <p:spPr>
            <a:xfrm>
              <a:off x="4523168" y="1211732"/>
              <a:ext cx="4153290" cy="85250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/>
                <a:t>Acquired immunity</a:t>
              </a:r>
            </a:p>
          </p:txBody>
        </p:sp>
      </p:grp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4345AB6-027E-4545-BE2D-F7DEB20E7611}"/>
              </a:ext>
            </a:extLst>
          </p:cNvPr>
          <p:cNvCxnSpPr>
            <a:stCxn id="15" idx="2"/>
            <a:endCxn id="11" idx="0"/>
          </p:cNvCxnSpPr>
          <p:nvPr/>
        </p:nvCxnSpPr>
        <p:spPr>
          <a:xfrm rot="16200000" flipH="1">
            <a:off x="5125140" y="1633861"/>
            <a:ext cx="741513" cy="220783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5AFAA91A-3138-7349-A3D3-1353576320D5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 rot="5400000">
            <a:off x="3022903" y="1739455"/>
            <a:ext cx="741513" cy="199664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2900"/>
            <a:ext cx="9144000" cy="482764"/>
          </a:xfrm>
        </p:spPr>
        <p:txBody>
          <a:bodyPr>
            <a:noAutofit/>
          </a:bodyPr>
          <a:lstStyle/>
          <a:p>
            <a:r>
              <a:rPr lang="en-US" sz="2000" b="1" dirty="0"/>
              <a:t>Innate Immunity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41276"/>
            <a:ext cx="8784976" cy="1800200"/>
          </a:xfrm>
        </p:spPr>
        <p:txBody>
          <a:bodyPr>
            <a:noAutofit/>
          </a:bodyPr>
          <a:lstStyle/>
          <a:p>
            <a:pPr algn="just"/>
            <a:r>
              <a:rPr lang="en-US" sz="2000" dirty="0"/>
              <a:t>Innate immunity is </a:t>
            </a:r>
            <a:r>
              <a:rPr lang="en-US" sz="2000" b="1" dirty="0">
                <a:solidFill>
                  <a:srgbClr val="FFFF00"/>
                </a:solidFill>
              </a:rPr>
              <a:t>non-specific type of </a:t>
            </a:r>
            <a:r>
              <a:rPr lang="en-US" sz="2000" b="1" dirty="0" err="1">
                <a:solidFill>
                  <a:srgbClr val="FFFF00"/>
                </a:solidFill>
              </a:rPr>
              <a:t>defence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/>
              <a:t>Innate immunity is </a:t>
            </a:r>
            <a:r>
              <a:rPr lang="en-US" sz="2000" b="1" dirty="0">
                <a:solidFill>
                  <a:srgbClr val="FFFF00"/>
                </a:solidFill>
              </a:rPr>
              <a:t>present at the time of birth</a:t>
            </a:r>
            <a:r>
              <a:rPr lang="en-US" sz="2000" dirty="0"/>
              <a:t>. </a:t>
            </a:r>
          </a:p>
          <a:p>
            <a:pPr algn="just"/>
            <a:r>
              <a:rPr lang="en-US" sz="2000" dirty="0"/>
              <a:t>It is accomplished by </a:t>
            </a:r>
            <a:r>
              <a:rPr lang="en-US" sz="2000" b="1" dirty="0">
                <a:solidFill>
                  <a:srgbClr val="FFFF00"/>
                </a:solidFill>
              </a:rPr>
              <a:t>providing different types of barriers to the entry of the foreign agents into our body. </a:t>
            </a:r>
          </a:p>
          <a:p>
            <a:pPr algn="just"/>
            <a:r>
              <a:rPr lang="en-US" sz="2000" dirty="0"/>
              <a:t>Innate immunity consist of </a:t>
            </a:r>
            <a:r>
              <a:rPr lang="en-US" sz="2000" b="1" dirty="0">
                <a:solidFill>
                  <a:srgbClr val="FFFF00"/>
                </a:solidFill>
              </a:rPr>
              <a:t>four types of barriers</a:t>
            </a:r>
            <a:r>
              <a:rPr lang="en-US" sz="2000" dirty="0"/>
              <a:t>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2352EA-B48B-AB4B-94CB-29C26A992132}"/>
              </a:ext>
            </a:extLst>
          </p:cNvPr>
          <p:cNvGrpSpPr/>
          <p:nvPr/>
        </p:nvGrpSpPr>
        <p:grpSpPr>
          <a:xfrm>
            <a:off x="1853443" y="2929510"/>
            <a:ext cx="5454861" cy="428950"/>
            <a:chOff x="1403647" y="144018"/>
            <a:chExt cx="6012705" cy="428950"/>
          </a:xfrm>
          <a:noFill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95412A-0899-104A-AEC0-E81FF18D43EB}"/>
                </a:ext>
              </a:extLst>
            </p:cNvPr>
            <p:cNvSpPr/>
            <p:nvPr/>
          </p:nvSpPr>
          <p:spPr>
            <a:xfrm>
              <a:off x="1403647" y="144018"/>
              <a:ext cx="6012705" cy="428950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06BD5A-1BAC-9548-8F2F-873753846DE2}"/>
                </a:ext>
              </a:extLst>
            </p:cNvPr>
            <p:cNvSpPr txBox="1"/>
            <p:nvPr/>
          </p:nvSpPr>
          <p:spPr>
            <a:xfrm>
              <a:off x="1403647" y="144018"/>
              <a:ext cx="6012705" cy="42895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>
                  <a:solidFill>
                    <a:srgbClr val="FFFF00"/>
                  </a:solidFill>
                </a:rPr>
                <a:t>Four types of barriers of innate immunity</a:t>
              </a:r>
              <a:endParaRPr lang="en-US" sz="2400" b="1" kern="12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ECE6C66-1FEB-E045-86AE-44D1264CDADE}"/>
              </a:ext>
            </a:extLst>
          </p:cNvPr>
          <p:cNvGrpSpPr/>
          <p:nvPr/>
        </p:nvGrpSpPr>
        <p:grpSpPr>
          <a:xfrm>
            <a:off x="236834" y="3940718"/>
            <a:ext cx="1860488" cy="428950"/>
            <a:chOff x="3062" y="1155226"/>
            <a:chExt cx="1860488" cy="428950"/>
          </a:xfrm>
          <a:noFill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31614F-2CF5-1745-8BEE-062C9B154DD9}"/>
                </a:ext>
              </a:extLst>
            </p:cNvPr>
            <p:cNvSpPr/>
            <p:nvPr/>
          </p:nvSpPr>
          <p:spPr>
            <a:xfrm>
              <a:off x="3062" y="1155226"/>
              <a:ext cx="1860488" cy="428950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0D798C-150A-0140-9EF6-7849027B236D}"/>
                </a:ext>
              </a:extLst>
            </p:cNvPr>
            <p:cNvSpPr txBox="1"/>
            <p:nvPr/>
          </p:nvSpPr>
          <p:spPr>
            <a:xfrm>
              <a:off x="3062" y="1155226"/>
              <a:ext cx="1860488" cy="42895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 dirty="0">
                  <a:solidFill>
                    <a:srgbClr val="FFFF00"/>
                  </a:solidFill>
                </a:rPr>
                <a:t>Physical barriers</a:t>
              </a:r>
              <a:endParaRPr lang="en-US" sz="1800" b="1" kern="1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C9934-148E-F949-9647-6B7C767A85CF}"/>
              </a:ext>
            </a:extLst>
          </p:cNvPr>
          <p:cNvGrpSpPr/>
          <p:nvPr/>
        </p:nvGrpSpPr>
        <p:grpSpPr>
          <a:xfrm>
            <a:off x="2277482" y="3940718"/>
            <a:ext cx="2089788" cy="428950"/>
            <a:chOff x="2043710" y="1155226"/>
            <a:chExt cx="2089788" cy="428950"/>
          </a:xfrm>
          <a:noFill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206440-F58B-D74F-B462-590BC80FB36B}"/>
                </a:ext>
              </a:extLst>
            </p:cNvPr>
            <p:cNvSpPr/>
            <p:nvPr/>
          </p:nvSpPr>
          <p:spPr>
            <a:xfrm>
              <a:off x="2043710" y="1155226"/>
              <a:ext cx="2089788" cy="428950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4FC422-1E91-704B-80A2-6113B82F2BEC}"/>
                </a:ext>
              </a:extLst>
            </p:cNvPr>
            <p:cNvSpPr txBox="1"/>
            <p:nvPr/>
          </p:nvSpPr>
          <p:spPr>
            <a:xfrm>
              <a:off x="2043710" y="1155226"/>
              <a:ext cx="2089788" cy="42895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 dirty="0">
                  <a:solidFill>
                    <a:srgbClr val="FFFF00"/>
                  </a:solidFill>
                </a:rPr>
                <a:t>Physiological barriers</a:t>
              </a:r>
              <a:r>
                <a:rPr lang="en-US" sz="1800" b="1" i="1" kern="1200" dirty="0"/>
                <a:t> </a:t>
              </a:r>
              <a:endParaRPr lang="en-US" sz="1800" b="1" kern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715E5C5-BBD8-794F-958E-D2FF7AF8A48B}"/>
              </a:ext>
            </a:extLst>
          </p:cNvPr>
          <p:cNvGrpSpPr/>
          <p:nvPr/>
        </p:nvGrpSpPr>
        <p:grpSpPr>
          <a:xfrm>
            <a:off x="4547429" y="3940718"/>
            <a:ext cx="2089788" cy="428950"/>
            <a:chOff x="4313657" y="1155226"/>
            <a:chExt cx="2089788" cy="428950"/>
          </a:xfrm>
          <a:noFill/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2DDB84-49EE-5F40-A5AE-42E23F0F84EF}"/>
                </a:ext>
              </a:extLst>
            </p:cNvPr>
            <p:cNvSpPr/>
            <p:nvPr/>
          </p:nvSpPr>
          <p:spPr>
            <a:xfrm>
              <a:off x="4313657" y="1155226"/>
              <a:ext cx="2089788" cy="428950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4C6341-2BF1-E048-97EF-61C43054641E}"/>
                </a:ext>
              </a:extLst>
            </p:cNvPr>
            <p:cNvSpPr txBox="1"/>
            <p:nvPr/>
          </p:nvSpPr>
          <p:spPr>
            <a:xfrm>
              <a:off x="4313657" y="1155226"/>
              <a:ext cx="2089788" cy="42895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 dirty="0">
                  <a:solidFill>
                    <a:srgbClr val="FFFF00"/>
                  </a:solidFill>
                </a:rPr>
                <a:t>Cellular barriers</a:t>
              </a:r>
              <a:endParaRPr lang="en-US" sz="1800" b="1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6FFE26-3A9C-334E-B0F0-B36F14211001}"/>
              </a:ext>
            </a:extLst>
          </p:cNvPr>
          <p:cNvGrpSpPr/>
          <p:nvPr/>
        </p:nvGrpSpPr>
        <p:grpSpPr>
          <a:xfrm>
            <a:off x="6817377" y="3940718"/>
            <a:ext cx="2089788" cy="428950"/>
            <a:chOff x="6583605" y="1155226"/>
            <a:chExt cx="2089788" cy="428950"/>
          </a:xfrm>
          <a:noFill/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5355F7-997E-2B46-B992-6DE00061EBF1}"/>
                </a:ext>
              </a:extLst>
            </p:cNvPr>
            <p:cNvSpPr/>
            <p:nvPr/>
          </p:nvSpPr>
          <p:spPr>
            <a:xfrm>
              <a:off x="6583605" y="1155226"/>
              <a:ext cx="2089788" cy="428950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F6CE61-E9A9-384E-A08F-8420DDE14D96}"/>
                </a:ext>
              </a:extLst>
            </p:cNvPr>
            <p:cNvSpPr txBox="1"/>
            <p:nvPr/>
          </p:nvSpPr>
          <p:spPr>
            <a:xfrm>
              <a:off x="6583605" y="1155226"/>
              <a:ext cx="2089788" cy="42895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 dirty="0">
                  <a:solidFill>
                    <a:srgbClr val="FFFF00"/>
                  </a:solidFill>
                </a:rPr>
                <a:t>Cytokine barriers</a:t>
              </a:r>
              <a:endParaRPr lang="en-US" sz="1800" b="1" kern="1200" dirty="0"/>
            </a:p>
          </p:txBody>
        </p:sp>
      </p:grp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6D84F19-12FF-854F-B76F-ABF85F306AC9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rot="5400000">
            <a:off x="2582847" y="1942691"/>
            <a:ext cx="582258" cy="34137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BDAE1C44-C81F-1B4E-AD04-CFFEA78E03E7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 rot="5400000">
            <a:off x="3660496" y="3020340"/>
            <a:ext cx="582258" cy="125849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5B64902B-E93D-614E-92D7-BE3AA23C8640}"/>
              </a:ext>
            </a:extLst>
          </p:cNvPr>
          <p:cNvCxnSpPr>
            <a:cxnSpLocks/>
            <a:stCxn id="19" idx="2"/>
            <a:endCxn id="13" idx="0"/>
          </p:cNvCxnSpPr>
          <p:nvPr/>
        </p:nvCxnSpPr>
        <p:spPr>
          <a:xfrm rot="16200000" flipH="1">
            <a:off x="4795469" y="3143864"/>
            <a:ext cx="582258" cy="101144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4996F115-0AF4-FE45-AC4A-BD6AFC7BACB4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 rot="16200000" flipH="1">
            <a:off x="5930443" y="2008890"/>
            <a:ext cx="582258" cy="328139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" y="-94828"/>
            <a:ext cx="9144000" cy="584448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Four types of barriers of innate immunity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20" y="353988"/>
            <a:ext cx="8927976" cy="5239816"/>
          </a:xfrm>
        </p:spPr>
        <p:txBody>
          <a:bodyPr>
            <a:noAutofit/>
          </a:bodyPr>
          <a:lstStyle/>
          <a:p>
            <a:pPr algn="just">
              <a:buFont typeface="+mj-lt"/>
              <a:buAutoNum type="arabicPeriod"/>
            </a:pPr>
            <a:r>
              <a:rPr lang="en-US" sz="1800" b="1" dirty="0">
                <a:solidFill>
                  <a:srgbClr val="FFFF00"/>
                </a:solidFill>
              </a:rPr>
              <a:t>Physical barriers</a:t>
            </a:r>
            <a:r>
              <a:rPr lang="en-US" sz="1800" b="1" i="1" dirty="0"/>
              <a:t>: </a:t>
            </a:r>
          </a:p>
          <a:p>
            <a:pPr marL="314325" indent="0" algn="just">
              <a:buNone/>
            </a:pPr>
            <a:r>
              <a:rPr lang="en-US" sz="1800" b="1" dirty="0">
                <a:solidFill>
                  <a:srgbClr val="FFFF00"/>
                </a:solidFill>
              </a:rPr>
              <a:t>Preventing entry of the micro-organisms. </a:t>
            </a:r>
          </a:p>
          <a:p>
            <a:pPr marL="657225" algn="just">
              <a:buFont typeface="+mj-lt"/>
              <a:buAutoNum type="arabicPeriod"/>
            </a:pPr>
            <a:r>
              <a:rPr lang="en-US" sz="1800" b="1" dirty="0">
                <a:solidFill>
                  <a:srgbClr val="FFFF00"/>
                </a:solidFill>
              </a:rPr>
              <a:t>Skin </a:t>
            </a:r>
            <a:r>
              <a:rPr lang="en-US" sz="1800" dirty="0"/>
              <a:t>is the main barrier. </a:t>
            </a:r>
          </a:p>
          <a:p>
            <a:pPr marL="657225" algn="just">
              <a:buFont typeface="+mj-lt"/>
              <a:buAutoNum type="arabicPeriod"/>
            </a:pPr>
            <a:r>
              <a:rPr lang="en-US" sz="1800" b="1" dirty="0">
                <a:solidFill>
                  <a:srgbClr val="FFFF00"/>
                </a:solidFill>
              </a:rPr>
              <a:t>Mucus</a:t>
            </a:r>
            <a:r>
              <a:rPr lang="en-US" sz="1800" b="1" i="1" dirty="0">
                <a:solidFill>
                  <a:srgbClr val="FFFF00"/>
                </a:solidFill>
              </a:rPr>
              <a:t> </a:t>
            </a:r>
            <a:r>
              <a:rPr lang="en-US" sz="1800" b="1" dirty="0">
                <a:solidFill>
                  <a:srgbClr val="FFFF00"/>
                </a:solidFill>
              </a:rPr>
              <a:t>coating</a:t>
            </a:r>
            <a:r>
              <a:rPr lang="en-US" sz="1800" b="1" i="1" dirty="0">
                <a:solidFill>
                  <a:srgbClr val="FFFF00"/>
                </a:solidFill>
              </a:rPr>
              <a:t> of the epithelium lining</a:t>
            </a:r>
            <a:r>
              <a:rPr lang="en-US" sz="1800" i="1" dirty="0"/>
              <a:t> of respiratory, gastrointestinal and urogenital tracts also help in trapping microbes entering our body</a:t>
            </a:r>
            <a:r>
              <a:rPr lang="en-US" sz="1800" dirty="0"/>
              <a:t>.</a:t>
            </a:r>
          </a:p>
          <a:p>
            <a:pPr algn="just">
              <a:buFont typeface="+mj-lt"/>
              <a:buAutoNum type="arabicPeriod" startAt="2"/>
            </a:pPr>
            <a:r>
              <a:rPr lang="en-US" sz="1800" b="1" dirty="0">
                <a:solidFill>
                  <a:srgbClr val="FFFF00"/>
                </a:solidFill>
              </a:rPr>
              <a:t>Physiological barriers</a:t>
            </a:r>
            <a:r>
              <a:rPr lang="en-US" sz="1800" b="1" i="1" dirty="0"/>
              <a:t>: </a:t>
            </a:r>
          </a:p>
          <a:p>
            <a:pPr marL="314325" indent="0" algn="just">
              <a:buNone/>
            </a:pPr>
            <a:r>
              <a:rPr lang="en-US" sz="1800" b="1" dirty="0">
                <a:solidFill>
                  <a:srgbClr val="FFFF00"/>
                </a:solidFill>
              </a:rPr>
              <a:t>Acid in the stomach, saliva in the mouth,</a:t>
            </a:r>
            <a:r>
              <a:rPr lang="en-US" sz="1800" b="1" i="1" dirty="0">
                <a:solidFill>
                  <a:srgbClr val="FFFF00"/>
                </a:solidFill>
              </a:rPr>
              <a:t> </a:t>
            </a:r>
            <a:r>
              <a:rPr lang="en-US" sz="1800" b="1" dirty="0">
                <a:solidFill>
                  <a:srgbClr val="FFFF00"/>
                </a:solidFill>
              </a:rPr>
              <a:t>tears from eyes</a:t>
            </a:r>
            <a:r>
              <a:rPr lang="en-US" sz="1800" dirty="0"/>
              <a:t>–all prevent microbial growth.</a:t>
            </a:r>
          </a:p>
          <a:p>
            <a:pPr algn="just">
              <a:buFont typeface="+mj-lt"/>
              <a:buAutoNum type="arabicPeriod" startAt="3"/>
            </a:pPr>
            <a:r>
              <a:rPr lang="en-US" sz="1800" b="1" dirty="0">
                <a:solidFill>
                  <a:srgbClr val="FFFF00"/>
                </a:solidFill>
              </a:rPr>
              <a:t>Cellular barriers</a:t>
            </a:r>
            <a:r>
              <a:rPr lang="en-US" sz="1800" b="1" i="1" dirty="0"/>
              <a:t>: </a:t>
            </a:r>
          </a:p>
          <a:p>
            <a:pPr marL="314325" indent="0" algn="just">
              <a:buNone/>
            </a:pPr>
            <a:r>
              <a:rPr lang="en-US" sz="1800" b="1" dirty="0"/>
              <a:t>Certain types of leukocytes (WBC) of our body </a:t>
            </a:r>
            <a:r>
              <a:rPr lang="en-US" sz="1800" dirty="0"/>
              <a:t>like polymorpho-nuclear leukocytes (PMNL-</a:t>
            </a:r>
            <a:r>
              <a:rPr lang="en-US" sz="1800" b="1" dirty="0">
                <a:solidFill>
                  <a:srgbClr val="FFFF00"/>
                </a:solidFill>
              </a:rPr>
              <a:t>neutrophils</a:t>
            </a:r>
            <a:r>
              <a:rPr lang="en-US" sz="1800" dirty="0"/>
              <a:t>) and </a:t>
            </a:r>
            <a:r>
              <a:rPr lang="en-US" sz="1800" b="1" dirty="0">
                <a:solidFill>
                  <a:srgbClr val="FFFF00"/>
                </a:solidFill>
              </a:rPr>
              <a:t>monocytes</a:t>
            </a:r>
            <a:r>
              <a:rPr lang="en-US" sz="1800" dirty="0"/>
              <a:t> and </a:t>
            </a:r>
            <a:r>
              <a:rPr lang="en-US" sz="1800" b="1" dirty="0">
                <a:solidFill>
                  <a:srgbClr val="FFFF00"/>
                </a:solidFill>
              </a:rPr>
              <a:t>natural killer cells </a:t>
            </a:r>
            <a:r>
              <a:rPr lang="en-US" sz="1800" dirty="0"/>
              <a:t>(type of lymphocytes) in the blood as well as </a:t>
            </a:r>
            <a:r>
              <a:rPr lang="en-US" sz="1800" b="1" dirty="0">
                <a:solidFill>
                  <a:srgbClr val="FFFF00"/>
                </a:solidFill>
              </a:rPr>
              <a:t>macrophages</a:t>
            </a:r>
            <a:r>
              <a:rPr lang="en-US" sz="1800" dirty="0"/>
              <a:t> in tissues can </a:t>
            </a:r>
            <a:r>
              <a:rPr lang="en-US" sz="1800" b="1" dirty="0">
                <a:solidFill>
                  <a:srgbClr val="FFC000"/>
                </a:solidFill>
              </a:rPr>
              <a:t>phagocytose and destroy microbes</a:t>
            </a:r>
            <a:r>
              <a:rPr lang="en-US" sz="1800" dirty="0"/>
              <a:t>.</a:t>
            </a:r>
          </a:p>
          <a:p>
            <a:pPr algn="just">
              <a:buFont typeface="+mj-lt"/>
              <a:buAutoNum type="arabicPeriod" startAt="4"/>
            </a:pPr>
            <a:r>
              <a:rPr lang="en-US" sz="1800" b="1" dirty="0">
                <a:solidFill>
                  <a:srgbClr val="FFFF00"/>
                </a:solidFill>
              </a:rPr>
              <a:t>Cytokine barriers</a:t>
            </a:r>
            <a:r>
              <a:rPr lang="en-US" sz="1800" b="1" i="1" dirty="0"/>
              <a:t>: </a:t>
            </a:r>
          </a:p>
          <a:p>
            <a:pPr marL="314325" indent="0" algn="just">
              <a:buNone/>
            </a:pPr>
            <a:r>
              <a:rPr lang="en-US" sz="1800" dirty="0"/>
              <a:t>Virus-infected cells secrete </a:t>
            </a:r>
            <a:r>
              <a:rPr lang="en-US" sz="1800" b="1" dirty="0">
                <a:solidFill>
                  <a:srgbClr val="FFFF00"/>
                </a:solidFill>
              </a:rPr>
              <a:t>interferons (</a:t>
            </a:r>
            <a:r>
              <a:rPr lang="en-US" sz="1800" i="1" dirty="0"/>
              <a:t>antiviral proteins</a:t>
            </a:r>
            <a:r>
              <a:rPr lang="en-US" sz="1800" b="1" dirty="0">
                <a:solidFill>
                  <a:srgbClr val="FFFF00"/>
                </a:solidFill>
              </a:rPr>
              <a:t>) </a:t>
            </a:r>
            <a:r>
              <a:rPr lang="en-US" sz="1800" dirty="0"/>
              <a:t>which protect non-infected cells from further viral infection.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9228"/>
            <a:ext cx="9144000" cy="376436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Acquired Immunity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785664"/>
            <a:ext cx="8784976" cy="4929336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Acquired immunity is </a:t>
            </a:r>
            <a:r>
              <a:rPr lang="en-US" sz="1800" b="1" dirty="0">
                <a:solidFill>
                  <a:srgbClr val="FFFF00"/>
                </a:solidFill>
              </a:rPr>
              <a:t>developed during lifetime </a:t>
            </a:r>
            <a:r>
              <a:rPr lang="en-US" sz="1800" dirty="0"/>
              <a:t>of an individual.</a:t>
            </a:r>
          </a:p>
          <a:p>
            <a:pPr algn="just"/>
            <a:r>
              <a:rPr lang="en-US" sz="1800" dirty="0"/>
              <a:t>Acquired immunity is </a:t>
            </a:r>
            <a:r>
              <a:rPr lang="en-US" sz="1800" b="1" dirty="0">
                <a:solidFill>
                  <a:srgbClr val="FFFF00"/>
                </a:solidFill>
              </a:rPr>
              <a:t>pathogen specific</a:t>
            </a:r>
            <a:r>
              <a:rPr lang="en-US" sz="1800" dirty="0"/>
              <a:t>.</a:t>
            </a:r>
          </a:p>
          <a:p>
            <a:pPr algn="just"/>
            <a:r>
              <a:rPr lang="en-US" sz="1800" dirty="0"/>
              <a:t>It is </a:t>
            </a:r>
            <a:r>
              <a:rPr lang="en-US" sz="1800" dirty="0" err="1"/>
              <a:t>characterised</a:t>
            </a:r>
            <a:r>
              <a:rPr lang="en-US" sz="1800" dirty="0"/>
              <a:t> by </a:t>
            </a:r>
            <a:r>
              <a:rPr lang="en-US" sz="1800" b="1" dirty="0">
                <a:solidFill>
                  <a:srgbClr val="FFFF00"/>
                </a:solidFill>
              </a:rPr>
              <a:t>memory</a:t>
            </a:r>
            <a:r>
              <a:rPr lang="en-US" sz="1800" dirty="0"/>
              <a:t> i.e. </a:t>
            </a:r>
            <a:r>
              <a:rPr lang="en-US" sz="1800" i="1" dirty="0"/>
              <a:t>our body when it encounters a </a:t>
            </a:r>
            <a:r>
              <a:rPr lang="en-US" sz="1800" b="1" i="1" dirty="0"/>
              <a:t>pathogen for the first time produces </a:t>
            </a:r>
            <a:r>
              <a:rPr lang="en-US" sz="1800" b="1" i="1" dirty="0">
                <a:solidFill>
                  <a:srgbClr val="FFFF00"/>
                </a:solidFill>
              </a:rPr>
              <a:t>primary response </a:t>
            </a:r>
            <a:r>
              <a:rPr lang="en-US" sz="1800" i="1" dirty="0"/>
              <a:t>which is of</a:t>
            </a:r>
            <a:r>
              <a:rPr lang="en-US" sz="1800" b="1" i="1" dirty="0">
                <a:solidFill>
                  <a:srgbClr val="FFFF00"/>
                </a:solidFill>
              </a:rPr>
              <a:t> slow and low intensity</a:t>
            </a:r>
            <a:r>
              <a:rPr lang="en-US" sz="1800" i="1" dirty="0"/>
              <a:t>. </a:t>
            </a:r>
            <a:r>
              <a:rPr lang="en-US" sz="1800" b="1" i="1" dirty="0"/>
              <a:t>Subsequent encounter with the same pathogen </a:t>
            </a:r>
            <a:r>
              <a:rPr lang="en-US" sz="1800" i="1" dirty="0"/>
              <a:t>elicits a highly intensified </a:t>
            </a:r>
            <a:r>
              <a:rPr lang="en-US" sz="1800" b="1" i="1" dirty="0">
                <a:solidFill>
                  <a:srgbClr val="FFFF00"/>
                </a:solidFill>
              </a:rPr>
              <a:t>secondary or </a:t>
            </a:r>
            <a:r>
              <a:rPr lang="en-US" sz="1800" b="1" i="1" dirty="0" err="1">
                <a:solidFill>
                  <a:srgbClr val="FFFF00"/>
                </a:solidFill>
              </a:rPr>
              <a:t>anamnestic</a:t>
            </a:r>
            <a:r>
              <a:rPr lang="en-US" sz="1800" b="1" i="1" dirty="0">
                <a:solidFill>
                  <a:srgbClr val="FFFF00"/>
                </a:solidFill>
              </a:rPr>
              <a:t> response</a:t>
            </a:r>
            <a:r>
              <a:rPr lang="en-US" sz="1800" i="1" dirty="0"/>
              <a:t>. This is ascribed to the fact that our body appears to have memory of the first encounter</a:t>
            </a:r>
            <a:r>
              <a:rPr lang="en-US" sz="1800" dirty="0"/>
              <a:t>.</a:t>
            </a:r>
          </a:p>
          <a:p>
            <a:pPr algn="just"/>
            <a:r>
              <a:rPr lang="en-US" sz="1800" b="1" dirty="0">
                <a:solidFill>
                  <a:srgbClr val="FFFF00"/>
                </a:solidFill>
              </a:rPr>
              <a:t>B-lymphocytes</a:t>
            </a:r>
            <a:r>
              <a:rPr lang="en-US" sz="1800" b="1" dirty="0"/>
              <a:t> and </a:t>
            </a:r>
            <a:r>
              <a:rPr lang="en-US" sz="1800" b="1" dirty="0">
                <a:solidFill>
                  <a:srgbClr val="FFFF00"/>
                </a:solidFill>
              </a:rPr>
              <a:t>T-lymphocytes</a:t>
            </a:r>
            <a:r>
              <a:rPr lang="en-US" sz="1800" dirty="0"/>
              <a:t> carry out primary and secondary immune responses</a:t>
            </a:r>
            <a:r>
              <a:rPr lang="en-US" sz="1800" b="1" dirty="0"/>
              <a:t>.</a:t>
            </a:r>
            <a:r>
              <a:rPr lang="en-US" sz="18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188"/>
            <a:ext cx="9144000" cy="400111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Acquired Immunity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449299"/>
            <a:ext cx="8784976" cy="4040832"/>
          </a:xfrm>
        </p:spPr>
        <p:txBody>
          <a:bodyPr>
            <a:noAutofit/>
          </a:bodyPr>
          <a:lstStyle/>
          <a:p>
            <a:pPr algn="just"/>
            <a:r>
              <a:rPr lang="en-US" sz="1800" b="1" dirty="0">
                <a:solidFill>
                  <a:srgbClr val="FFFF00"/>
                </a:solidFill>
              </a:rPr>
              <a:t>Antibodies/Immunoglobulin </a:t>
            </a:r>
            <a:r>
              <a:rPr lang="en-US" sz="1800" dirty="0"/>
              <a:t>are the </a:t>
            </a:r>
            <a:r>
              <a:rPr lang="en-US" sz="1800" b="1" dirty="0">
                <a:solidFill>
                  <a:srgbClr val="FFFF00"/>
                </a:solidFill>
              </a:rPr>
              <a:t>army of Y-shaped proteins </a:t>
            </a:r>
            <a:r>
              <a:rPr lang="en-US" sz="1800" dirty="0"/>
              <a:t>produced into our blood by </a:t>
            </a:r>
            <a:r>
              <a:rPr lang="en-US" sz="1800" b="1" dirty="0">
                <a:solidFill>
                  <a:srgbClr val="FFFF00"/>
                </a:solidFill>
              </a:rPr>
              <a:t>B-lymphocytes </a:t>
            </a:r>
            <a:r>
              <a:rPr lang="en-US" sz="1800" dirty="0"/>
              <a:t>in response to </a:t>
            </a:r>
            <a:r>
              <a:rPr lang="en-US" sz="1800" b="1" dirty="0">
                <a:solidFill>
                  <a:srgbClr val="FFFF00"/>
                </a:solidFill>
              </a:rPr>
              <a:t>pathogens i.e. to fight with antigens (foreign particles like pathogen –virus, mycoplasma, bacteria, fungi, protozoan, </a:t>
            </a:r>
            <a:r>
              <a:rPr lang="en-US" sz="1800" b="1" dirty="0" err="1">
                <a:solidFill>
                  <a:srgbClr val="FFFF00"/>
                </a:solidFill>
              </a:rPr>
              <a:t>etc</a:t>
            </a:r>
            <a:r>
              <a:rPr lang="en-US" sz="1800" b="1" dirty="0">
                <a:solidFill>
                  <a:srgbClr val="FFFF00"/>
                </a:solidFill>
              </a:rPr>
              <a:t>).</a:t>
            </a:r>
            <a:endParaRPr lang="en-US" sz="1800" dirty="0"/>
          </a:p>
          <a:p>
            <a:pPr algn="just"/>
            <a:r>
              <a:rPr lang="en-US" sz="1800" dirty="0"/>
              <a:t>The </a:t>
            </a:r>
            <a:r>
              <a:rPr lang="en-US" sz="1800" b="1" dirty="0">
                <a:solidFill>
                  <a:srgbClr val="FFFF00"/>
                </a:solidFill>
              </a:rPr>
              <a:t>T-cells </a:t>
            </a:r>
            <a:r>
              <a:rPr lang="en-US" sz="1800" dirty="0"/>
              <a:t>help B cells produce/secrete antibodies. </a:t>
            </a:r>
          </a:p>
          <a:p>
            <a:pPr algn="just"/>
            <a:r>
              <a:rPr lang="en-US" sz="1800" dirty="0"/>
              <a:t>Production of different </a:t>
            </a:r>
            <a:r>
              <a:rPr lang="en-US" sz="1800" b="1" dirty="0"/>
              <a:t>types of antibodies/Immunoglobulin like IgA, IgM, </a:t>
            </a:r>
            <a:r>
              <a:rPr lang="en-US" sz="1800" b="1" dirty="0" err="1"/>
              <a:t>IgE</a:t>
            </a:r>
            <a:r>
              <a:rPr lang="en-US" sz="1800" b="1" dirty="0"/>
              <a:t>, </a:t>
            </a:r>
            <a:r>
              <a:rPr lang="en-US" sz="1800" b="1" dirty="0" err="1"/>
              <a:t>IgD</a:t>
            </a:r>
            <a:r>
              <a:rPr lang="en-US" sz="1800" b="1" dirty="0"/>
              <a:t>, IgG* etc</a:t>
            </a:r>
            <a:r>
              <a:rPr lang="en-US" sz="1800" dirty="0"/>
              <a:t>. in to blood of our body is called as </a:t>
            </a:r>
            <a:r>
              <a:rPr lang="en-US" sz="1800" b="1" dirty="0" err="1">
                <a:solidFill>
                  <a:srgbClr val="FFFF00"/>
                </a:solidFill>
              </a:rPr>
              <a:t>humoral</a:t>
            </a:r>
            <a:r>
              <a:rPr lang="en-US" sz="1800" b="1" dirty="0">
                <a:solidFill>
                  <a:srgbClr val="FFFF00"/>
                </a:solidFill>
              </a:rPr>
              <a:t> immune response or antibody mediated response</a:t>
            </a:r>
            <a:r>
              <a:rPr lang="en-US" sz="1800" b="1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170946" y="4705576"/>
            <a:ext cx="52527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* Types of antibodies can be remembered as: </a:t>
            </a:r>
            <a:r>
              <a:rPr lang="en-US" sz="1600" b="1" dirty="0">
                <a:solidFill>
                  <a:srgbClr val="FFFF00"/>
                </a:solidFill>
              </a:rPr>
              <a:t>AGED Mother</a:t>
            </a:r>
            <a:endParaRPr lang="en-US" sz="16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204"/>
            <a:ext cx="8229600" cy="448444"/>
          </a:xfrm>
        </p:spPr>
        <p:txBody>
          <a:bodyPr>
            <a:normAutofit/>
          </a:bodyPr>
          <a:lstStyle/>
          <a:p>
            <a:r>
              <a:rPr lang="en-US" sz="2000" b="1" dirty="0"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</a:rPr>
              <a:t>Human Health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553245"/>
            <a:ext cx="8784976" cy="4536504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Human health is affected by –</a:t>
            </a:r>
          </a:p>
          <a:p>
            <a:pPr lvl="1" algn="just">
              <a:buFont typeface="+mj-lt"/>
              <a:buAutoNum type="arabicPeriod"/>
            </a:pPr>
            <a:r>
              <a:rPr lang="en-US" sz="1800" b="1" dirty="0">
                <a:solidFill>
                  <a:srgbClr val="FFFF00"/>
                </a:solidFill>
              </a:rPr>
              <a:t>genetic disorders </a:t>
            </a:r>
            <a:r>
              <a:rPr lang="en-US" sz="1800" dirty="0"/>
              <a:t>– </a:t>
            </a:r>
            <a:r>
              <a:rPr lang="en-US" sz="1800" i="1" dirty="0"/>
              <a:t>deficiencies with which a child is born and deficiencies/defects which the child inherits from parents from birth; </a:t>
            </a:r>
          </a:p>
          <a:p>
            <a:pPr lvl="1" algn="just">
              <a:buFont typeface="+mj-lt"/>
              <a:buAutoNum type="arabicPeriod"/>
            </a:pPr>
            <a:r>
              <a:rPr lang="en-US" sz="1800" b="1" dirty="0">
                <a:solidFill>
                  <a:srgbClr val="FFFF00"/>
                </a:solidFill>
              </a:rPr>
              <a:t>infections</a:t>
            </a:r>
            <a:endParaRPr lang="en-US" sz="1800" dirty="0"/>
          </a:p>
          <a:p>
            <a:pPr lvl="1" algn="just">
              <a:buFont typeface="+mj-lt"/>
              <a:buAutoNum type="arabicPeriod"/>
            </a:pPr>
            <a:r>
              <a:rPr lang="en-US" sz="1800" b="1" dirty="0">
                <a:solidFill>
                  <a:srgbClr val="FFFF00"/>
                </a:solidFill>
              </a:rPr>
              <a:t>life style </a:t>
            </a:r>
            <a:r>
              <a:rPr lang="en-US" sz="1800" i="1" dirty="0"/>
              <a:t>including food and water we take, rest and exercise we give to our bodies, habits that we have or lack etc</a:t>
            </a:r>
            <a:r>
              <a:rPr lang="en-US" sz="1800" dirty="0"/>
              <a:t>.</a:t>
            </a:r>
          </a:p>
          <a:p>
            <a:pPr lvl="1" algn="just">
              <a:buFont typeface="+mj-lt"/>
              <a:buAutoNum type="arabicPeriod"/>
            </a:pPr>
            <a:r>
              <a:rPr lang="en-US" sz="1800" dirty="0">
                <a:solidFill>
                  <a:srgbClr val="FFFF00"/>
                </a:solidFill>
              </a:rPr>
              <a:t>Physical surroundings</a:t>
            </a:r>
          </a:p>
          <a:p>
            <a:pPr lvl="1" algn="just">
              <a:buFont typeface="+mj-lt"/>
              <a:buAutoNum type="arabicPeriod"/>
            </a:pPr>
            <a:r>
              <a:rPr lang="en-US" sz="1800" dirty="0">
                <a:solidFill>
                  <a:srgbClr val="FFFF00"/>
                </a:solidFill>
              </a:rPr>
              <a:t>Social environment</a:t>
            </a:r>
          </a:p>
          <a:p>
            <a:pPr lvl="1" algn="just">
              <a:buFont typeface="+mj-lt"/>
              <a:buAutoNum type="arabicPeriod"/>
            </a:pPr>
            <a:r>
              <a:rPr lang="en-US" sz="1800" dirty="0">
                <a:solidFill>
                  <a:srgbClr val="FFFF00"/>
                </a:solidFill>
              </a:rPr>
              <a:t>Economic status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024" y="3220242"/>
            <a:ext cx="8784976" cy="1448544"/>
          </a:xfrm>
        </p:spPr>
        <p:txBody>
          <a:bodyPr>
            <a:noAutofit/>
          </a:bodyPr>
          <a:lstStyle/>
          <a:p>
            <a:pPr algn="just"/>
            <a:r>
              <a:rPr lang="en-US" sz="1800" b="1" i="1" dirty="0"/>
              <a:t>The T-lymphocytes mediate CMI.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F22240-6314-E140-A370-5E19C9FFACFA}"/>
              </a:ext>
            </a:extLst>
          </p:cNvPr>
          <p:cNvGrpSpPr/>
          <p:nvPr/>
        </p:nvGrpSpPr>
        <p:grpSpPr>
          <a:xfrm>
            <a:off x="1835694" y="784044"/>
            <a:ext cx="5472611" cy="852506"/>
            <a:chOff x="1835694" y="0"/>
            <a:chExt cx="5472611" cy="852506"/>
          </a:xfrm>
          <a:noFill/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076B42-9125-A34A-8606-04C8EAE3531A}"/>
                </a:ext>
              </a:extLst>
            </p:cNvPr>
            <p:cNvSpPr/>
            <p:nvPr/>
          </p:nvSpPr>
          <p:spPr>
            <a:xfrm>
              <a:off x="1835694" y="0"/>
              <a:ext cx="5472611" cy="852506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C18032-80F6-8D41-84E2-28F5AF93645C}"/>
                </a:ext>
              </a:extLst>
            </p:cNvPr>
            <p:cNvSpPr txBox="1"/>
            <p:nvPr/>
          </p:nvSpPr>
          <p:spPr>
            <a:xfrm>
              <a:off x="1835694" y="0"/>
              <a:ext cx="5472611" cy="8525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>
                  <a:solidFill>
                    <a:srgbClr val="FFFF00"/>
                  </a:solidFill>
                </a:rPr>
                <a:t>Types of acquired Immunity</a:t>
              </a:r>
              <a:endParaRPr lang="en-US" sz="3200" b="1" kern="12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F3CBF7C-EDFF-AE49-95F6-DBB8726161F5}"/>
              </a:ext>
            </a:extLst>
          </p:cNvPr>
          <p:cNvGrpSpPr/>
          <p:nvPr/>
        </p:nvGrpSpPr>
        <p:grpSpPr>
          <a:xfrm>
            <a:off x="530260" y="1995776"/>
            <a:ext cx="3569085" cy="852506"/>
            <a:chOff x="530260" y="1211732"/>
            <a:chExt cx="3569085" cy="852506"/>
          </a:xfrm>
          <a:noFill/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536930-2663-C241-997E-217D653F1E2F}"/>
                </a:ext>
              </a:extLst>
            </p:cNvPr>
            <p:cNvSpPr/>
            <p:nvPr/>
          </p:nvSpPr>
          <p:spPr>
            <a:xfrm>
              <a:off x="530260" y="1211732"/>
              <a:ext cx="3569085" cy="852506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66D03F-FD40-9F47-A062-F70ED8A6A787}"/>
                </a:ext>
              </a:extLst>
            </p:cNvPr>
            <p:cNvSpPr txBox="1"/>
            <p:nvPr/>
          </p:nvSpPr>
          <p:spPr>
            <a:xfrm>
              <a:off x="530260" y="1211732"/>
              <a:ext cx="3569085" cy="8525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/>
                <a:t>Humoral</a:t>
              </a:r>
              <a:r>
                <a:rPr lang="en-US" b="1" kern="1200" dirty="0"/>
                <a:t> immune response/ Antibody mediated immunity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49860E-91D8-8644-9D84-94C7F09A5A7E}"/>
              </a:ext>
            </a:extLst>
          </p:cNvPr>
          <p:cNvGrpSpPr/>
          <p:nvPr/>
        </p:nvGrpSpPr>
        <p:grpSpPr>
          <a:xfrm>
            <a:off x="4375181" y="1995776"/>
            <a:ext cx="4156342" cy="852506"/>
            <a:chOff x="4375181" y="1211732"/>
            <a:chExt cx="4156342" cy="852506"/>
          </a:xfrm>
          <a:noFill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1302266-5508-FC45-99AF-1103680421B9}"/>
                </a:ext>
              </a:extLst>
            </p:cNvPr>
            <p:cNvSpPr/>
            <p:nvPr/>
          </p:nvSpPr>
          <p:spPr>
            <a:xfrm>
              <a:off x="4375181" y="1211732"/>
              <a:ext cx="4156342" cy="852506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142C86C-F9E9-A242-9114-AB45BE09D9FB}"/>
                </a:ext>
              </a:extLst>
            </p:cNvPr>
            <p:cNvSpPr txBox="1"/>
            <p:nvPr/>
          </p:nvSpPr>
          <p:spPr>
            <a:xfrm>
              <a:off x="4375181" y="1211732"/>
              <a:ext cx="4156342" cy="8525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Cell-mediated Immune Response or Cell-mediated immunity (CMI)</a:t>
              </a:r>
            </a:p>
          </p:txBody>
        </p:sp>
      </p:grp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EC01A429-DAD9-6C48-8535-6347C814D809}"/>
              </a:ext>
            </a:extLst>
          </p:cNvPr>
          <p:cNvCxnSpPr>
            <a:cxnSpLocks/>
            <a:stCxn id="13" idx="2"/>
            <a:endCxn id="10" idx="0"/>
          </p:cNvCxnSpPr>
          <p:nvPr/>
        </p:nvCxnSpPr>
        <p:spPr>
          <a:xfrm rot="5400000">
            <a:off x="3263789" y="687565"/>
            <a:ext cx="359226" cy="225719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6886504E-9168-C54D-8934-E96B19DE7809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 rot="16200000" flipH="1">
            <a:off x="5333063" y="875487"/>
            <a:ext cx="359226" cy="188135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3204"/>
            <a:ext cx="9144000" cy="59246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General structure of typical antibody/immunoglobulin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777652"/>
            <a:ext cx="3240360" cy="4608512"/>
          </a:xfrm>
        </p:spPr>
        <p:txBody>
          <a:bodyPr>
            <a:noAutofit/>
          </a:bodyPr>
          <a:lstStyle/>
          <a:p>
            <a:pPr algn="just"/>
            <a:r>
              <a:rPr lang="en-US" sz="2000" dirty="0"/>
              <a:t>Antibody is structurally represented as </a:t>
            </a:r>
            <a:r>
              <a:rPr lang="en-US" sz="2000" b="1" dirty="0">
                <a:solidFill>
                  <a:srgbClr val="FFFF00"/>
                </a:solidFill>
              </a:rPr>
              <a:t>H2L2 </a:t>
            </a:r>
          </a:p>
          <a:p>
            <a:pPr algn="just"/>
            <a:r>
              <a:rPr lang="en-US" sz="2000" dirty="0"/>
              <a:t>Each antibody molecule has </a:t>
            </a:r>
            <a:r>
              <a:rPr lang="en-US" sz="2000" b="1" dirty="0">
                <a:solidFill>
                  <a:srgbClr val="FFFF00"/>
                </a:solidFill>
              </a:rPr>
              <a:t>four peptide chains</a:t>
            </a:r>
            <a:r>
              <a:rPr lang="en-US" sz="2000" dirty="0"/>
              <a:t>, </a:t>
            </a:r>
          </a:p>
          <a:p>
            <a:pPr lvl="1" algn="just"/>
            <a:r>
              <a:rPr lang="en-US" sz="1800" b="1" dirty="0"/>
              <a:t>two small chains </a:t>
            </a:r>
            <a:r>
              <a:rPr lang="en-US" sz="1800" dirty="0"/>
              <a:t>(</a:t>
            </a:r>
            <a:r>
              <a:rPr lang="en-US" sz="1800" b="1" dirty="0">
                <a:solidFill>
                  <a:srgbClr val="FFFF00"/>
                </a:solidFill>
              </a:rPr>
              <a:t>light chains) </a:t>
            </a:r>
            <a:r>
              <a:rPr lang="en-US" sz="1800" b="1" dirty="0"/>
              <a:t>and </a:t>
            </a:r>
          </a:p>
          <a:p>
            <a:pPr lvl="1" algn="just"/>
            <a:r>
              <a:rPr lang="en-US" sz="1800" b="1" dirty="0"/>
              <a:t>two longer chains</a:t>
            </a:r>
            <a:r>
              <a:rPr lang="en-US" sz="1800" dirty="0"/>
              <a:t> (</a:t>
            </a:r>
            <a:r>
              <a:rPr lang="en-US" sz="1800" b="1" dirty="0">
                <a:solidFill>
                  <a:srgbClr val="FFFF00"/>
                </a:solidFill>
              </a:rPr>
              <a:t>heavy chains)</a:t>
            </a:r>
            <a:r>
              <a:rPr lang="en-US" sz="1800" b="1" dirty="0"/>
              <a:t>.</a:t>
            </a:r>
          </a:p>
          <a:p>
            <a:pPr lvl="1" algn="just">
              <a:buNone/>
            </a:pPr>
            <a:endParaRPr lang="en-US" sz="18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65DEDA-E6D3-E344-95DF-7FCD8D3D27ED}"/>
              </a:ext>
            </a:extLst>
          </p:cNvPr>
          <p:cNvGrpSpPr/>
          <p:nvPr/>
        </p:nvGrpSpPr>
        <p:grpSpPr>
          <a:xfrm>
            <a:off x="3419872" y="777652"/>
            <a:ext cx="5612624" cy="4873724"/>
            <a:chOff x="3452892" y="769268"/>
            <a:chExt cx="5612624" cy="487372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6756" t="10133" r="15964" b="10133"/>
            <a:stretch>
              <a:fillRect/>
            </a:stretch>
          </p:blipFill>
          <p:spPr bwMode="auto">
            <a:xfrm>
              <a:off x="3452892" y="769268"/>
              <a:ext cx="5612624" cy="48737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B8744C5-965D-4C4D-8059-2A34A3855D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68956" t="63008" r="15964" b="15787"/>
            <a:stretch/>
          </p:blipFill>
          <p:spPr bwMode="auto">
            <a:xfrm>
              <a:off x="6881516" y="3433564"/>
              <a:ext cx="1477564" cy="1296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A091EF-D734-A64C-AB78-2A5D1810C18F}"/>
              </a:ext>
            </a:extLst>
          </p:cNvPr>
          <p:cNvGrpSpPr/>
          <p:nvPr/>
        </p:nvGrpSpPr>
        <p:grpSpPr>
          <a:xfrm>
            <a:off x="6226184" y="3865612"/>
            <a:ext cx="2673255" cy="369332"/>
            <a:chOff x="6226184" y="3905354"/>
            <a:chExt cx="2673255" cy="3693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F34FE4-728C-8240-92A1-3535E900DE61}"/>
                </a:ext>
              </a:extLst>
            </p:cNvPr>
            <p:cNvSpPr/>
            <p:nvPr/>
          </p:nvSpPr>
          <p:spPr>
            <a:xfrm>
              <a:off x="6948264" y="3905354"/>
              <a:ext cx="1951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Bookman Old Style" panose="02050604050505020204" pitchFamily="18" charset="0"/>
                </a:rPr>
                <a:t>Disulfide bonds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B081E66-F854-F549-A58C-12CF33B260E4}"/>
                </a:ext>
              </a:extLst>
            </p:cNvPr>
            <p:cNvCxnSpPr/>
            <p:nvPr/>
          </p:nvCxnSpPr>
          <p:spPr>
            <a:xfrm>
              <a:off x="6226184" y="4090020"/>
              <a:ext cx="7940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4828"/>
            <a:ext cx="9144000" cy="792088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Organ transplantation based questions and answers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553244"/>
            <a:ext cx="8784976" cy="5021932"/>
          </a:xfrm>
        </p:spPr>
        <p:txBody>
          <a:bodyPr>
            <a:noAutofit/>
          </a:bodyPr>
          <a:lstStyle/>
          <a:p>
            <a:pPr marL="12700" indent="0" algn="just">
              <a:buNone/>
            </a:pPr>
            <a:r>
              <a:rPr lang="en-US" sz="1600" dirty="0"/>
              <a:t>Our body is able to differentiate ‘self ’ and ‘non self’  during  organ transplantation(</a:t>
            </a:r>
            <a:r>
              <a:rPr lang="en-US" sz="1600" b="1" dirty="0">
                <a:solidFill>
                  <a:srgbClr val="FFFF00"/>
                </a:solidFill>
              </a:rPr>
              <a:t>True/False</a:t>
            </a:r>
            <a:r>
              <a:rPr lang="en-US" sz="1600" dirty="0"/>
              <a:t>)</a:t>
            </a:r>
          </a:p>
          <a:p>
            <a:pPr marL="12700" indent="0" algn="just">
              <a:buNone/>
            </a:pPr>
            <a:r>
              <a:rPr lang="en-US" sz="1600" b="1" dirty="0">
                <a:solidFill>
                  <a:srgbClr val="FFFF00"/>
                </a:solidFill>
              </a:rPr>
              <a:t>Can doctors transplant/graft organs like heart, eye, liver or kidney? </a:t>
            </a:r>
          </a:p>
          <a:p>
            <a:pPr marL="12700" indent="0" algn="just">
              <a:buNone/>
            </a:pPr>
            <a:endParaRPr lang="en-US" sz="500" b="1" dirty="0">
              <a:solidFill>
                <a:srgbClr val="FFFF00"/>
              </a:solidFill>
            </a:endParaRPr>
          </a:p>
          <a:p>
            <a:pPr marL="12700" indent="0" algn="just">
              <a:buNone/>
            </a:pPr>
            <a:r>
              <a:rPr lang="en-US" sz="1600" b="1" dirty="0">
                <a:solidFill>
                  <a:srgbClr val="FFFF00"/>
                </a:solidFill>
              </a:rPr>
              <a:t>Answer: </a:t>
            </a:r>
            <a:r>
              <a:rPr lang="en-US" sz="1600" dirty="0"/>
              <a:t>Yes, doctors transplant human organs like heart, eye, liver, kidney donated by suitable donor to enable patient to live a normal life. </a:t>
            </a:r>
          </a:p>
          <a:p>
            <a:pPr marL="12700" indent="0" algn="just">
              <a:spcBef>
                <a:spcPts val="0"/>
              </a:spcBef>
              <a:buNone/>
            </a:pPr>
            <a:endParaRPr lang="en-US" sz="800" b="1" dirty="0">
              <a:solidFill>
                <a:srgbClr val="FFFF00"/>
              </a:solidFill>
            </a:endParaRPr>
          </a:p>
          <a:p>
            <a:pPr marL="12700" indent="0" algn="just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FF00"/>
                </a:solidFill>
              </a:rPr>
              <a:t>Why is it that the organs cannot be taken from just anybody? </a:t>
            </a:r>
          </a:p>
          <a:p>
            <a:pPr marL="12700" indent="0" algn="ctr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FF00"/>
                </a:solidFill>
              </a:rPr>
              <a:t>OR</a:t>
            </a:r>
          </a:p>
          <a:p>
            <a:pPr marL="12700" indent="0" algn="just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FF00"/>
                </a:solidFill>
              </a:rPr>
              <a:t>Why grafts from just any source -an animal, another primate, or any human beings cannot be made? </a:t>
            </a:r>
          </a:p>
          <a:p>
            <a:pPr marL="12700" indent="0" algn="just">
              <a:buNone/>
            </a:pPr>
            <a:r>
              <a:rPr lang="en-US" sz="1600" b="1" dirty="0">
                <a:solidFill>
                  <a:srgbClr val="FFFF00"/>
                </a:solidFill>
              </a:rPr>
              <a:t>Answer: </a:t>
            </a:r>
            <a:r>
              <a:rPr lang="en-US" sz="1600" dirty="0"/>
              <a:t>Because the grafts would be rejected sooner or later due to tissue mismatching and blood group mismatching. </a:t>
            </a:r>
          </a:p>
          <a:p>
            <a:pPr marL="12700" indent="0" algn="just">
              <a:buNone/>
            </a:pPr>
            <a:endParaRPr lang="en-US" sz="800" b="1" dirty="0">
              <a:solidFill>
                <a:srgbClr val="FFFF00"/>
              </a:solidFill>
            </a:endParaRPr>
          </a:p>
          <a:p>
            <a:pPr marL="12700" indent="0" algn="just">
              <a:buNone/>
            </a:pPr>
            <a:r>
              <a:rPr lang="en-US" sz="1600" b="1" dirty="0">
                <a:solidFill>
                  <a:srgbClr val="FFFF00"/>
                </a:solidFill>
              </a:rPr>
              <a:t>What is it that the doctors check before organ transplantation? </a:t>
            </a:r>
          </a:p>
          <a:p>
            <a:pPr marL="12700" indent="0" algn="just">
              <a:buNone/>
            </a:pPr>
            <a:r>
              <a:rPr lang="en-US" sz="1600" b="1" dirty="0">
                <a:solidFill>
                  <a:srgbClr val="FFFF00"/>
                </a:solidFill>
              </a:rPr>
              <a:t>Answer: </a:t>
            </a:r>
            <a:r>
              <a:rPr lang="en-US" sz="1600" dirty="0"/>
              <a:t>Doctors check </a:t>
            </a:r>
            <a:r>
              <a:rPr lang="en-US" sz="1600" b="1" dirty="0">
                <a:solidFill>
                  <a:srgbClr val="FFFF00"/>
                </a:solidFill>
              </a:rPr>
              <a:t>tissue matching</a:t>
            </a:r>
            <a:r>
              <a:rPr lang="en-US" sz="1600" dirty="0"/>
              <a:t>, </a:t>
            </a:r>
            <a:r>
              <a:rPr lang="en-US" sz="1600" b="1" dirty="0">
                <a:solidFill>
                  <a:srgbClr val="FFFF00"/>
                </a:solidFill>
              </a:rPr>
              <a:t>blood group matching </a:t>
            </a:r>
            <a:r>
              <a:rPr lang="en-US" sz="1600" dirty="0"/>
              <a:t>are essential before undertaking any graft/transplant </a:t>
            </a:r>
          </a:p>
          <a:p>
            <a:pPr marL="12700" indent="0" algn="just">
              <a:spcBef>
                <a:spcPts val="0"/>
              </a:spcBef>
              <a:buNone/>
            </a:pPr>
            <a:endParaRPr lang="en-US" sz="800" b="1" dirty="0">
              <a:solidFill>
                <a:srgbClr val="FFFF00"/>
              </a:solidFill>
            </a:endParaRPr>
          </a:p>
          <a:p>
            <a:pPr marL="12700" indent="0" algn="just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FF00"/>
                </a:solidFill>
              </a:rPr>
              <a:t>Name the medication that has to take by an patient who received organ transplant.</a:t>
            </a:r>
          </a:p>
          <a:p>
            <a:pPr marL="12700" indent="0" algn="just">
              <a:buNone/>
            </a:pPr>
            <a:r>
              <a:rPr lang="en-US" sz="1600" dirty="0">
                <a:solidFill>
                  <a:srgbClr val="FFFF00"/>
                </a:solidFill>
              </a:rPr>
              <a:t> Answer: </a:t>
            </a:r>
            <a:r>
              <a:rPr lang="en-US" sz="1600" b="1" dirty="0" err="1"/>
              <a:t>Immuno</a:t>
            </a:r>
            <a:r>
              <a:rPr lang="en-US" sz="1600" b="1" dirty="0"/>
              <a:t> </a:t>
            </a:r>
            <a:r>
              <a:rPr lang="en-US" sz="1600" b="1" dirty="0" err="1"/>
              <a:t>suppresants</a:t>
            </a:r>
            <a:r>
              <a:rPr lang="en-US" sz="1600" dirty="0"/>
              <a:t>. </a:t>
            </a:r>
          </a:p>
          <a:p>
            <a:pPr marL="12700" indent="0" algn="just">
              <a:buNone/>
            </a:pPr>
            <a:endParaRPr lang="en-US" sz="800" b="1" dirty="0">
              <a:solidFill>
                <a:srgbClr val="FFFF00"/>
              </a:solidFill>
            </a:endParaRPr>
          </a:p>
          <a:p>
            <a:pPr marL="12700" indent="0" algn="just">
              <a:buNone/>
            </a:pPr>
            <a:r>
              <a:rPr lang="en-US" sz="1600" b="1" dirty="0">
                <a:solidFill>
                  <a:srgbClr val="FFFF00"/>
                </a:solidFill>
              </a:rPr>
              <a:t>Which </a:t>
            </a:r>
            <a:r>
              <a:rPr lang="en-US" sz="1600" b="1" dirty="0" err="1">
                <a:solidFill>
                  <a:srgbClr val="FFFF00"/>
                </a:solidFill>
              </a:rPr>
              <a:t>aquired</a:t>
            </a:r>
            <a:r>
              <a:rPr lang="en-US" sz="1600" b="1" dirty="0">
                <a:solidFill>
                  <a:srgbClr val="FFFF00"/>
                </a:solidFill>
              </a:rPr>
              <a:t> immunity is responsible for the graft rejection?</a:t>
            </a:r>
          </a:p>
          <a:p>
            <a:pPr marL="12700" indent="0" algn="just">
              <a:buNone/>
            </a:pPr>
            <a:r>
              <a:rPr lang="en-US" sz="1600" dirty="0">
                <a:solidFill>
                  <a:srgbClr val="FFFF00"/>
                </a:solidFill>
              </a:rPr>
              <a:t>Answer: </a:t>
            </a:r>
            <a:r>
              <a:rPr lang="en-US" sz="1600" b="1" dirty="0"/>
              <a:t>Cell-mediated immune response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28865"/>
            <a:ext cx="8064896" cy="952500"/>
          </a:xfrm>
        </p:spPr>
        <p:txBody>
          <a:bodyPr>
            <a:noAutofit/>
          </a:bodyPr>
          <a:lstStyle/>
          <a:p>
            <a:pPr algn="just"/>
            <a:r>
              <a:rPr lang="en-US" sz="2000" b="1" dirty="0">
                <a:solidFill>
                  <a:srgbClr val="FFFF00"/>
                </a:solidFill>
              </a:rPr>
              <a:t>Why mother’s milk is considered very essential for the newborn infant?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5292"/>
            <a:ext cx="8229600" cy="41198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/>
              <a:t>Answer: </a:t>
            </a:r>
          </a:p>
          <a:p>
            <a:pPr marL="0" indent="0" algn="just">
              <a:buNone/>
            </a:pPr>
            <a:r>
              <a:rPr lang="en-US" sz="1800" dirty="0"/>
              <a:t>The yellowish fluid </a:t>
            </a:r>
            <a:r>
              <a:rPr lang="en-US" sz="1800" b="1" i="1" dirty="0">
                <a:solidFill>
                  <a:srgbClr val="FFFF00"/>
                </a:solidFill>
              </a:rPr>
              <a:t>colostrum</a:t>
            </a:r>
            <a:r>
              <a:rPr lang="en-US" sz="1800" b="1" i="1" dirty="0"/>
              <a:t> </a:t>
            </a:r>
            <a:r>
              <a:rPr lang="en-US" sz="1800" dirty="0"/>
              <a:t>secreted by mother’s mammary gland during</a:t>
            </a:r>
            <a:r>
              <a:rPr lang="en-US" sz="1800" b="1" dirty="0"/>
              <a:t> </a:t>
            </a:r>
            <a:r>
              <a:rPr lang="en-US" sz="1800" dirty="0"/>
              <a:t>the </a:t>
            </a:r>
            <a:r>
              <a:rPr lang="en-US" sz="1800" dirty="0">
                <a:solidFill>
                  <a:srgbClr val="FFFF00"/>
                </a:solidFill>
              </a:rPr>
              <a:t>initial days of lactation</a:t>
            </a:r>
            <a:r>
              <a:rPr lang="en-US" sz="1800" dirty="0"/>
              <a:t> </a:t>
            </a:r>
            <a:r>
              <a:rPr lang="en-US" sz="1800" b="1" dirty="0"/>
              <a:t>has </a:t>
            </a:r>
            <a:r>
              <a:rPr lang="en-US" sz="1800" b="1" dirty="0">
                <a:solidFill>
                  <a:srgbClr val="FFFF00"/>
                </a:solidFill>
              </a:rPr>
              <a:t>abundant antibodies (Ig A)</a:t>
            </a:r>
            <a:r>
              <a:rPr lang="en-US" sz="1800" b="1" dirty="0"/>
              <a:t> </a:t>
            </a:r>
            <a:r>
              <a:rPr lang="en-US" sz="1800" dirty="0"/>
              <a:t>to protect the infant. Such immunity is known as </a:t>
            </a:r>
            <a:r>
              <a:rPr lang="en-US" sz="1800" b="1" dirty="0">
                <a:solidFill>
                  <a:srgbClr val="FFFF00"/>
                </a:solidFill>
              </a:rPr>
              <a:t>passive immunity</a:t>
            </a:r>
            <a:r>
              <a:rPr lang="en-US" sz="1800" dirty="0"/>
              <a:t>.</a:t>
            </a:r>
          </a:p>
          <a:p>
            <a:pPr algn="just"/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9228"/>
            <a:ext cx="8229600" cy="504056"/>
          </a:xfrm>
        </p:spPr>
        <p:txBody>
          <a:bodyPr>
            <a:normAutofit/>
          </a:bodyPr>
          <a:lstStyle/>
          <a:p>
            <a:r>
              <a:rPr lang="en-US" sz="2000" b="1" dirty="0"/>
              <a:t>Active and Passive Immunity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422680"/>
              </p:ext>
            </p:extLst>
          </p:nvPr>
        </p:nvGraphicFramePr>
        <p:xfrm>
          <a:off x="179512" y="986389"/>
          <a:ext cx="8712968" cy="43193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8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894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Active Immunity</a:t>
                      </a:r>
                      <a:endParaRPr lang="en-US" sz="18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Passive Immunity</a:t>
                      </a:r>
                      <a:endParaRPr lang="en-US" sz="18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0438">
                <a:tc>
                  <a:txBody>
                    <a:bodyPr/>
                    <a:lstStyle/>
                    <a:p>
                      <a:pPr algn="just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1600" b="1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6B3E32C-FF84-9748-AA3E-AAE43819E0D7}"/>
              </a:ext>
            </a:extLst>
          </p:cNvPr>
          <p:cNvSpPr/>
          <p:nvPr/>
        </p:nvSpPr>
        <p:spPr>
          <a:xfrm>
            <a:off x="147991" y="1489348"/>
            <a:ext cx="420798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600" b="1" dirty="0">
                <a:solidFill>
                  <a:srgbClr val="FFFF00"/>
                </a:solidFill>
              </a:rPr>
              <a:t>Developed due to exposure of the host to antigens like</a:t>
            </a:r>
            <a:r>
              <a:rPr lang="en-US" sz="1600" dirty="0">
                <a:solidFill>
                  <a:prstClr val="white"/>
                </a:solidFill>
              </a:rPr>
              <a:t> </a:t>
            </a:r>
            <a:r>
              <a:rPr lang="en-US" sz="1600" b="1" dirty="0">
                <a:solidFill>
                  <a:srgbClr val="FFFF00"/>
                </a:solidFill>
              </a:rPr>
              <a:t>living or dead microbes or proteins and antibodies</a:t>
            </a:r>
            <a:r>
              <a:rPr lang="en-US" sz="1600" dirty="0">
                <a:solidFill>
                  <a:prstClr val="white"/>
                </a:solidFill>
              </a:rPr>
              <a:t> (produced in the host body.) </a:t>
            </a:r>
          </a:p>
          <a:p>
            <a:pPr lvl="0" algn="just"/>
            <a:endParaRPr lang="en-US" sz="1600" dirty="0">
              <a:solidFill>
                <a:prstClr val="white"/>
              </a:solidFill>
            </a:endParaRPr>
          </a:p>
          <a:p>
            <a:pPr lvl="0" algn="just"/>
            <a:r>
              <a:rPr lang="en-US" sz="1600" b="1" dirty="0">
                <a:solidFill>
                  <a:srgbClr val="FFFF00"/>
                </a:solidFill>
              </a:rPr>
              <a:t>Slow and takes time </a:t>
            </a:r>
            <a:r>
              <a:rPr lang="en-US" sz="1600" dirty="0">
                <a:solidFill>
                  <a:prstClr val="white"/>
                </a:solidFill>
              </a:rPr>
              <a:t>to give its full effective response. </a:t>
            </a:r>
          </a:p>
          <a:p>
            <a:pPr lvl="0" algn="just"/>
            <a:endParaRPr lang="en-US" sz="1600" dirty="0">
              <a:solidFill>
                <a:prstClr val="white"/>
              </a:solidFill>
            </a:endParaRPr>
          </a:p>
          <a:p>
            <a:pPr lvl="0" algn="just"/>
            <a:r>
              <a:rPr lang="en-US" sz="1600" dirty="0">
                <a:solidFill>
                  <a:prstClr val="white"/>
                </a:solidFill>
              </a:rPr>
              <a:t>Induced by injecting the microbes deliberately during </a:t>
            </a:r>
            <a:r>
              <a:rPr lang="en-US" sz="1600" dirty="0">
                <a:solidFill>
                  <a:srgbClr val="FFFF00"/>
                </a:solidFill>
              </a:rPr>
              <a:t>vaccination or infectious organisms</a:t>
            </a:r>
            <a:r>
              <a:rPr lang="en-US" sz="1600" dirty="0">
                <a:solidFill>
                  <a:prstClr val="white"/>
                </a:solidFill>
              </a:rPr>
              <a:t> gaining access into body during natural infection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00A824-D272-2D4E-8FFC-FB6218B0A619}"/>
              </a:ext>
            </a:extLst>
          </p:cNvPr>
          <p:cNvSpPr/>
          <p:nvPr/>
        </p:nvSpPr>
        <p:spPr>
          <a:xfrm>
            <a:off x="4557681" y="1499475"/>
            <a:ext cx="426279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600" b="1" dirty="0">
                <a:solidFill>
                  <a:srgbClr val="FFFF00"/>
                </a:solidFill>
              </a:rPr>
              <a:t>Developed when ready-made antibodies and antitoxin are directly given </a:t>
            </a:r>
            <a:r>
              <a:rPr lang="en-US" sz="1600" dirty="0">
                <a:solidFill>
                  <a:prstClr val="white"/>
                </a:solidFill>
              </a:rPr>
              <a:t>to protect the body against foreign agents.</a:t>
            </a:r>
          </a:p>
          <a:p>
            <a:pPr lvl="0" algn="just">
              <a:defRPr/>
            </a:pPr>
            <a:endParaRPr lang="en-US" sz="1600" dirty="0">
              <a:solidFill>
                <a:prstClr val="white"/>
              </a:solidFill>
            </a:endParaRPr>
          </a:p>
          <a:p>
            <a:pPr lvl="0" algn="just">
              <a:defRPr/>
            </a:pPr>
            <a:r>
              <a:rPr lang="en-US" sz="1600" b="1" dirty="0">
                <a:solidFill>
                  <a:srgbClr val="FFFF00"/>
                </a:solidFill>
              </a:rPr>
              <a:t>Much faster immune response</a:t>
            </a:r>
            <a:r>
              <a:rPr lang="en-US" sz="1600" dirty="0">
                <a:solidFill>
                  <a:prstClr val="white"/>
                </a:solidFill>
              </a:rPr>
              <a:t> compared to active immunity. </a:t>
            </a:r>
          </a:p>
          <a:p>
            <a:pPr lvl="0" algn="just"/>
            <a:r>
              <a:rPr lang="en-US" sz="1600" dirty="0">
                <a:solidFill>
                  <a:prstClr val="white"/>
                </a:solidFill>
              </a:rPr>
              <a:t>Example:  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1600" dirty="0">
                <a:solidFill>
                  <a:prstClr val="white"/>
                </a:solidFill>
              </a:rPr>
              <a:t>Colostrum secreted by mother during the initial days of lactation has abundant antibodies (Ig A) to protect the infant.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sz="1600" dirty="0">
                <a:solidFill>
                  <a:prstClr val="white"/>
                </a:solidFill>
              </a:rPr>
              <a:t>The </a:t>
            </a:r>
            <a:r>
              <a:rPr lang="en-US" sz="1600" dirty="0" err="1">
                <a:solidFill>
                  <a:prstClr val="white"/>
                </a:solidFill>
              </a:rPr>
              <a:t>foetus</a:t>
            </a:r>
            <a:r>
              <a:rPr lang="en-US" sz="1600" dirty="0">
                <a:solidFill>
                  <a:prstClr val="white"/>
                </a:solidFill>
              </a:rPr>
              <a:t> also receives some </a:t>
            </a:r>
            <a:r>
              <a:rPr lang="en-US" sz="1600" b="1" dirty="0">
                <a:solidFill>
                  <a:srgbClr val="FFFF00"/>
                </a:solidFill>
              </a:rPr>
              <a:t>antibodies from their mother, through the placenta </a:t>
            </a:r>
            <a:r>
              <a:rPr lang="en-US" sz="1600" dirty="0">
                <a:solidFill>
                  <a:prstClr val="white"/>
                </a:solidFill>
              </a:rPr>
              <a:t>during pregnancy. </a:t>
            </a:r>
            <a:endParaRPr lang="en-US" sz="16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28864"/>
            <a:ext cx="8856984" cy="5292931"/>
          </a:xfrm>
        </p:spPr>
        <p:txBody>
          <a:bodyPr>
            <a:normAutofit/>
          </a:bodyPr>
          <a:lstStyle/>
          <a:p>
            <a:r>
              <a:rPr lang="en-US" sz="5400" b="1" dirty="0" err="1"/>
              <a:t>Immunisation</a:t>
            </a:r>
            <a:r>
              <a:rPr lang="en-US" sz="5400" b="1" dirty="0"/>
              <a:t> and vaccination</a:t>
            </a:r>
            <a:endParaRPr lang="en-US" sz="5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28865"/>
            <a:ext cx="8856984" cy="952500"/>
          </a:xfrm>
        </p:spPr>
        <p:txBody>
          <a:bodyPr>
            <a:normAutofit/>
          </a:bodyPr>
          <a:lstStyle/>
          <a:p>
            <a:r>
              <a:rPr lang="en-US" sz="2000" b="1" dirty="0"/>
              <a:t>Principle of </a:t>
            </a:r>
            <a:r>
              <a:rPr lang="en-US" sz="2000" b="1" dirty="0" err="1"/>
              <a:t>immunisation</a:t>
            </a:r>
            <a:r>
              <a:rPr lang="en-US" sz="2000" b="1" dirty="0"/>
              <a:t> and vaccination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dirty="0"/>
              <a:t>The principle of </a:t>
            </a:r>
            <a:r>
              <a:rPr lang="en-US" sz="1800" dirty="0" err="1"/>
              <a:t>immunisation</a:t>
            </a:r>
            <a:r>
              <a:rPr lang="en-US" sz="1800" dirty="0"/>
              <a:t> or vaccination is </a:t>
            </a:r>
            <a:r>
              <a:rPr lang="en-US" sz="1800" b="1" dirty="0">
                <a:solidFill>
                  <a:srgbClr val="FFFF00"/>
                </a:solidFill>
              </a:rPr>
              <a:t>based on the property</a:t>
            </a:r>
            <a:r>
              <a:rPr lang="en-US" sz="1800" dirty="0">
                <a:solidFill>
                  <a:srgbClr val="FFFF00"/>
                </a:solidFill>
              </a:rPr>
              <a:t> of ‘</a:t>
            </a:r>
            <a:r>
              <a:rPr lang="en-US" sz="1800" b="1" dirty="0">
                <a:solidFill>
                  <a:srgbClr val="FFFF00"/>
                </a:solidFill>
              </a:rPr>
              <a:t>memory</a:t>
            </a:r>
            <a:r>
              <a:rPr lang="en-US" sz="1800" dirty="0">
                <a:solidFill>
                  <a:srgbClr val="FFFF00"/>
                </a:solidFill>
              </a:rPr>
              <a:t>’ of the immune system.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212"/>
            <a:ext cx="4331616" cy="592459"/>
          </a:xfrm>
        </p:spPr>
        <p:txBody>
          <a:bodyPr>
            <a:normAutofit/>
          </a:bodyPr>
          <a:lstStyle/>
          <a:p>
            <a:r>
              <a:rPr lang="en-US" sz="2000" b="1" dirty="0"/>
              <a:t>What is vaccination?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778394"/>
            <a:ext cx="4680520" cy="4671393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Vaccination is </a:t>
            </a:r>
            <a:r>
              <a:rPr lang="en-US" sz="1800" b="1" dirty="0">
                <a:solidFill>
                  <a:srgbClr val="FFFF00"/>
                </a:solidFill>
              </a:rPr>
              <a:t>introduction of vaccine </a:t>
            </a:r>
            <a:r>
              <a:rPr lang="en-US" sz="1800" dirty="0"/>
              <a:t>into our body. </a:t>
            </a:r>
          </a:p>
          <a:p>
            <a:pPr algn="just"/>
            <a:r>
              <a:rPr lang="en-US" sz="1800" dirty="0"/>
              <a:t>Vaccines are prepared </a:t>
            </a:r>
            <a:r>
              <a:rPr lang="en-US" sz="1800" b="1" dirty="0">
                <a:solidFill>
                  <a:srgbClr val="FFFF00"/>
                </a:solidFill>
              </a:rPr>
              <a:t>antigenic proteins of pathogen</a:t>
            </a:r>
            <a:r>
              <a:rPr lang="en-US" sz="1800" dirty="0"/>
              <a:t> or </a:t>
            </a:r>
            <a:r>
              <a:rPr lang="en-US" sz="1800" b="1" dirty="0">
                <a:solidFill>
                  <a:srgbClr val="FFFF00"/>
                </a:solidFill>
              </a:rPr>
              <a:t>inactivated/weakened pathogen</a:t>
            </a:r>
            <a:endParaRPr lang="en-US" sz="1800" dirty="0"/>
          </a:p>
          <a:p>
            <a:pPr algn="just"/>
            <a:r>
              <a:rPr lang="en-US" sz="1800" dirty="0"/>
              <a:t>Vaccine stimulates massive </a:t>
            </a:r>
            <a:r>
              <a:rPr lang="en-US" sz="1800" b="1" dirty="0">
                <a:solidFill>
                  <a:srgbClr val="FFFF00"/>
                </a:solidFill>
              </a:rPr>
              <a:t>production of antibodies</a:t>
            </a:r>
            <a:r>
              <a:rPr lang="en-US" sz="1800" dirty="0"/>
              <a:t>.</a:t>
            </a:r>
          </a:p>
          <a:p>
            <a:pPr algn="just"/>
            <a:r>
              <a:rPr lang="en-US" sz="1800" dirty="0"/>
              <a:t>The vaccines generate </a:t>
            </a:r>
            <a:r>
              <a:rPr lang="en-US" sz="1800" b="1" dirty="0">
                <a:solidFill>
                  <a:srgbClr val="FFFF00"/>
                </a:solidFill>
              </a:rPr>
              <a:t>memory –B and T-cells </a:t>
            </a:r>
            <a:r>
              <a:rPr lang="en-US" sz="1800" dirty="0"/>
              <a:t>that </a:t>
            </a:r>
            <a:r>
              <a:rPr lang="en-US" sz="1800" dirty="0" err="1"/>
              <a:t>recognise</a:t>
            </a:r>
            <a:r>
              <a:rPr lang="en-US" sz="1800" dirty="0"/>
              <a:t> the pathogen quickly on subsequent exposure.</a:t>
            </a:r>
          </a:p>
          <a:p>
            <a:pPr algn="just"/>
            <a:r>
              <a:rPr lang="en-US" sz="1800" dirty="0"/>
              <a:t>The </a:t>
            </a:r>
            <a:r>
              <a:rPr lang="en-US" sz="1800" b="1" dirty="0">
                <a:solidFill>
                  <a:srgbClr val="FFFF00"/>
                </a:solidFill>
              </a:rPr>
              <a:t>antibodies produced </a:t>
            </a:r>
            <a:r>
              <a:rPr lang="en-US" sz="1800" dirty="0"/>
              <a:t>in the body against antigens would </a:t>
            </a:r>
            <a:r>
              <a:rPr lang="en-US" sz="1800" b="1" dirty="0" err="1">
                <a:solidFill>
                  <a:srgbClr val="FFFF00"/>
                </a:solidFill>
              </a:rPr>
              <a:t>neutralise</a:t>
            </a:r>
            <a:r>
              <a:rPr lang="en-US" sz="1800" dirty="0"/>
              <a:t> the </a:t>
            </a:r>
            <a:r>
              <a:rPr lang="en-US" sz="1800" b="1" dirty="0">
                <a:solidFill>
                  <a:srgbClr val="FFFF00"/>
                </a:solidFill>
              </a:rPr>
              <a:t>pathogenic agents </a:t>
            </a:r>
            <a:r>
              <a:rPr lang="en-US" sz="1800" dirty="0"/>
              <a:t>during actual infection. </a:t>
            </a:r>
          </a:p>
        </p:txBody>
      </p:sp>
      <p:pic>
        <p:nvPicPr>
          <p:cNvPr id="1026" name="Picture 2" descr="How private healthcare players can contribute to the government's COVID-19  vaccination plan">
            <a:extLst>
              <a:ext uri="{FF2B5EF4-FFF2-40B4-BE49-F238E27FC236}">
                <a16:creationId xmlns:a16="http://schemas.microsoft.com/office/drawing/2014/main" id="{CC638349-9580-1E4A-990A-233E0FD70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720" y="265212"/>
            <a:ext cx="3718868" cy="247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863"/>
            <a:ext cx="8229600" cy="571501"/>
          </a:xfrm>
        </p:spPr>
        <p:txBody>
          <a:bodyPr>
            <a:normAutofit/>
          </a:bodyPr>
          <a:lstStyle/>
          <a:p>
            <a:r>
              <a:rPr lang="en-US" sz="2000" b="1" dirty="0"/>
              <a:t>What is Recombinant DNA Vaccine?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1800" dirty="0"/>
              <a:t>Recombinant DNA (</a:t>
            </a:r>
            <a:r>
              <a:rPr lang="en-US" sz="1800" dirty="0" err="1"/>
              <a:t>rDNA</a:t>
            </a:r>
            <a:r>
              <a:rPr lang="en-US" sz="1800" dirty="0"/>
              <a:t>) Vaccines are </a:t>
            </a:r>
            <a:r>
              <a:rPr lang="en-US" sz="1800" b="1" dirty="0">
                <a:solidFill>
                  <a:srgbClr val="FFFF00"/>
                </a:solidFill>
              </a:rPr>
              <a:t>antigenic polypeptides of pathogen</a:t>
            </a:r>
            <a:r>
              <a:rPr lang="en-US" sz="1800" dirty="0"/>
              <a:t> </a:t>
            </a:r>
          </a:p>
          <a:p>
            <a:pPr algn="just"/>
            <a:r>
              <a:rPr lang="en-US" sz="1800" dirty="0" err="1"/>
              <a:t>rDNA</a:t>
            </a:r>
            <a:r>
              <a:rPr lang="en-US" sz="1800" dirty="0"/>
              <a:t> vaccines are produced by </a:t>
            </a:r>
            <a:r>
              <a:rPr lang="en-US" sz="1800" b="1" dirty="0">
                <a:solidFill>
                  <a:srgbClr val="FFFF00"/>
                </a:solidFill>
              </a:rPr>
              <a:t>genetic engineering/ recombinant DNA technology</a:t>
            </a:r>
            <a:r>
              <a:rPr lang="en-US" sz="1800" dirty="0"/>
              <a:t>.</a:t>
            </a:r>
          </a:p>
          <a:p>
            <a:pPr algn="just"/>
            <a:r>
              <a:rPr lang="en-US" sz="1800" dirty="0" err="1"/>
              <a:t>rDNA</a:t>
            </a:r>
            <a:r>
              <a:rPr lang="en-US" sz="1800" dirty="0"/>
              <a:t> technology vaccines are produced at large scale  using bacteria or yeast. </a:t>
            </a:r>
          </a:p>
          <a:p>
            <a:pPr algn="just"/>
            <a:r>
              <a:rPr lang="en-US" sz="1800" dirty="0"/>
              <a:t>E.g., </a:t>
            </a:r>
            <a:r>
              <a:rPr lang="en-US" sz="1800" b="1" dirty="0">
                <a:solidFill>
                  <a:srgbClr val="FFFF00"/>
                </a:solidFill>
              </a:rPr>
              <a:t>Hepatitis B vaccine </a:t>
            </a:r>
            <a:r>
              <a:rPr lang="en-US" sz="1800" dirty="0"/>
              <a:t>produced from yeast.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4829"/>
            <a:ext cx="8229600" cy="785664"/>
          </a:xfrm>
        </p:spPr>
        <p:txBody>
          <a:bodyPr>
            <a:normAutofit/>
          </a:bodyPr>
          <a:lstStyle/>
          <a:p>
            <a:r>
              <a:rPr lang="en-US" sz="2000" b="1" dirty="0"/>
              <a:t>What is </a:t>
            </a:r>
            <a:r>
              <a:rPr lang="en-US" sz="2000" b="1" dirty="0" err="1"/>
              <a:t>immunisation</a:t>
            </a:r>
            <a:r>
              <a:rPr lang="en-US" sz="2000" b="1" dirty="0"/>
              <a:t>?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684419"/>
            <a:ext cx="8892480" cy="5125409"/>
          </a:xfrm>
        </p:spPr>
        <p:txBody>
          <a:bodyPr>
            <a:noAutofit/>
          </a:bodyPr>
          <a:lstStyle/>
          <a:p>
            <a:pPr algn="just"/>
            <a:r>
              <a:rPr lang="en-US" sz="1800" dirty="0" err="1"/>
              <a:t>Immunisation</a:t>
            </a:r>
            <a:r>
              <a:rPr lang="en-US" sz="1800" dirty="0"/>
              <a:t> is </a:t>
            </a:r>
            <a:r>
              <a:rPr lang="en-US" sz="1800" b="1" dirty="0">
                <a:solidFill>
                  <a:srgbClr val="FFFF00"/>
                </a:solidFill>
              </a:rPr>
              <a:t>administration of preformed antibodies or antitoxins</a:t>
            </a:r>
            <a:r>
              <a:rPr lang="en-US" sz="1800" dirty="0"/>
              <a:t> into our body </a:t>
            </a:r>
            <a:r>
              <a:rPr lang="en-US" sz="1800" b="1" dirty="0">
                <a:solidFill>
                  <a:srgbClr val="FFFF00"/>
                </a:solidFill>
              </a:rPr>
              <a:t>for quick immune response </a:t>
            </a:r>
            <a:r>
              <a:rPr lang="en-US" sz="1800" dirty="0"/>
              <a:t>to defense against invaders.</a:t>
            </a:r>
          </a:p>
          <a:p>
            <a:pPr algn="just"/>
            <a:r>
              <a:rPr lang="en-US" sz="1800" dirty="0"/>
              <a:t>Examples: </a:t>
            </a:r>
          </a:p>
          <a:p>
            <a:pPr lvl="1" algn="just"/>
            <a:r>
              <a:rPr lang="en-US" sz="1800" dirty="0"/>
              <a:t>Direct injection of </a:t>
            </a:r>
            <a:r>
              <a:rPr lang="en-US" sz="1800" b="1" dirty="0">
                <a:solidFill>
                  <a:srgbClr val="FFFF00"/>
                </a:solidFill>
              </a:rPr>
              <a:t>preformed antibodies, or antitoxin </a:t>
            </a:r>
            <a:r>
              <a:rPr lang="en-US" sz="1800" dirty="0"/>
              <a:t>to protect against tetanus. </a:t>
            </a:r>
          </a:p>
          <a:p>
            <a:pPr lvl="1" algn="just"/>
            <a:r>
              <a:rPr lang="en-US" sz="1800" dirty="0"/>
              <a:t>Introduction of preformed antibodies against the snake venom་ in cases of </a:t>
            </a:r>
            <a:r>
              <a:rPr lang="en-US" sz="1800" b="1" dirty="0">
                <a:solidFill>
                  <a:srgbClr val="FFFF00"/>
                </a:solidFill>
              </a:rPr>
              <a:t>snakebites</a:t>
            </a:r>
            <a:r>
              <a:rPr lang="en-US" sz="1800" dirty="0"/>
              <a:t>. </a:t>
            </a:r>
          </a:p>
          <a:p>
            <a:pPr algn="just"/>
            <a:r>
              <a:rPr lang="en-US" sz="1800" dirty="0"/>
              <a:t>Direct injection of preformed antibodies or antitoxin is called </a:t>
            </a:r>
            <a:r>
              <a:rPr lang="en-US" sz="1800" b="1" dirty="0">
                <a:solidFill>
                  <a:srgbClr val="FFFF00"/>
                </a:solidFill>
              </a:rPr>
              <a:t>passive </a:t>
            </a:r>
            <a:r>
              <a:rPr lang="en-US" sz="1800" b="1" dirty="0" err="1">
                <a:solidFill>
                  <a:srgbClr val="FFFF00"/>
                </a:solidFill>
              </a:rPr>
              <a:t>immunisation</a:t>
            </a:r>
            <a:r>
              <a:rPr lang="en-US" sz="1800" b="1" dirty="0"/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188"/>
            <a:ext cx="8229600" cy="952500"/>
          </a:xfrm>
        </p:spPr>
        <p:txBody>
          <a:bodyPr>
            <a:normAutofit/>
          </a:bodyPr>
          <a:lstStyle/>
          <a:p>
            <a:r>
              <a:rPr lang="en-US" sz="2000" b="1" dirty="0"/>
              <a:t>How do you define health?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769268"/>
            <a:ext cx="8784976" cy="4464496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Health could be defined as a </a:t>
            </a:r>
            <a:r>
              <a:rPr lang="en-US" sz="1800" b="1" dirty="0">
                <a:solidFill>
                  <a:srgbClr val="FFFF00"/>
                </a:solidFill>
              </a:rPr>
              <a:t>state of complete physical, mental and social well-being.</a:t>
            </a:r>
          </a:p>
          <a:p>
            <a:pPr algn="just">
              <a:buNone/>
            </a:pPr>
            <a:endParaRPr lang="en-US" sz="1800" b="1" dirty="0"/>
          </a:p>
          <a:p>
            <a:pPr algn="just">
              <a:buNone/>
            </a:pPr>
            <a:r>
              <a:rPr lang="en-US" sz="1800" b="1" dirty="0">
                <a:solidFill>
                  <a:srgbClr val="FFFF00"/>
                </a:solidFill>
              </a:rPr>
              <a:t>Significance of health (Why do we consider health is essential in one’s life?)</a:t>
            </a:r>
          </a:p>
          <a:p>
            <a:pPr algn="just"/>
            <a:r>
              <a:rPr lang="en-US" sz="1800" dirty="0"/>
              <a:t>Healthy people are </a:t>
            </a:r>
            <a:r>
              <a:rPr lang="en-US" sz="1800" b="1" dirty="0">
                <a:solidFill>
                  <a:srgbClr val="FFFF00"/>
                </a:solidFill>
              </a:rPr>
              <a:t>more efficient at work</a:t>
            </a:r>
            <a:r>
              <a:rPr lang="en-US" sz="1800" dirty="0"/>
              <a:t>. This </a:t>
            </a:r>
            <a:r>
              <a:rPr lang="en-US" sz="1800" b="1" dirty="0">
                <a:solidFill>
                  <a:srgbClr val="FFFF00"/>
                </a:solidFill>
              </a:rPr>
              <a:t>increases productivity and brings economic prosperity. </a:t>
            </a:r>
          </a:p>
          <a:p>
            <a:pPr algn="just"/>
            <a:r>
              <a:rPr lang="en-US" sz="1800" dirty="0"/>
              <a:t>Health </a:t>
            </a:r>
            <a:r>
              <a:rPr lang="en-US" sz="1800" b="1" dirty="0">
                <a:solidFill>
                  <a:srgbClr val="FFFF00"/>
                </a:solidFill>
              </a:rPr>
              <a:t>increases longevity of people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rgbClr val="FFFF00"/>
                </a:solidFill>
              </a:rPr>
              <a:t>reduces infant and maternal mortality</a:t>
            </a:r>
            <a:r>
              <a:rPr lang="en-US" sz="18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20"/>
            <a:ext cx="8229600" cy="612411"/>
          </a:xfrm>
        </p:spPr>
        <p:txBody>
          <a:bodyPr>
            <a:normAutofit/>
          </a:bodyPr>
          <a:lstStyle/>
          <a:p>
            <a:r>
              <a:rPr lang="en-US" sz="2000" b="1" dirty="0"/>
              <a:t>Allergies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48" y="589590"/>
            <a:ext cx="8892480" cy="5125410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Allergy is the </a:t>
            </a:r>
            <a:r>
              <a:rPr lang="en-US" sz="1800" b="1" dirty="0">
                <a:solidFill>
                  <a:srgbClr val="FFFF00"/>
                </a:solidFill>
              </a:rPr>
              <a:t>exaggerated response of the immune system </a:t>
            </a:r>
            <a:r>
              <a:rPr lang="en-US" sz="1800" dirty="0"/>
              <a:t>to certain </a:t>
            </a:r>
            <a:r>
              <a:rPr lang="en-US" sz="1800" b="1" dirty="0">
                <a:solidFill>
                  <a:srgbClr val="FFFF00"/>
                </a:solidFill>
              </a:rPr>
              <a:t>antigens</a:t>
            </a:r>
            <a:r>
              <a:rPr lang="en-US" sz="1800" dirty="0"/>
              <a:t> present in the environment</a:t>
            </a:r>
            <a:r>
              <a:rPr lang="en-US" sz="1800" b="1" dirty="0"/>
              <a:t>. </a:t>
            </a:r>
          </a:p>
          <a:p>
            <a:pPr algn="just"/>
            <a:r>
              <a:rPr lang="en-US" sz="1800" b="1" dirty="0">
                <a:solidFill>
                  <a:srgbClr val="FFFF00"/>
                </a:solidFill>
              </a:rPr>
              <a:t>Allergens</a:t>
            </a:r>
            <a:r>
              <a:rPr lang="en-US" sz="1800" dirty="0"/>
              <a:t> are the </a:t>
            </a:r>
            <a:r>
              <a:rPr lang="en-US" sz="1800" b="1" dirty="0">
                <a:solidFill>
                  <a:srgbClr val="FFFF00"/>
                </a:solidFill>
              </a:rPr>
              <a:t>substances which induce allergy. </a:t>
            </a:r>
            <a:r>
              <a:rPr lang="en-US" sz="1800" dirty="0"/>
              <a:t>For example; mites in dust, pollens, animal dander, etc. </a:t>
            </a:r>
          </a:p>
          <a:p>
            <a:pPr algn="just"/>
            <a:r>
              <a:rPr lang="en-US" sz="1800" dirty="0"/>
              <a:t>The antibodies produced to allergens are of </a:t>
            </a:r>
            <a:r>
              <a:rPr lang="en-US" sz="1800" b="1" dirty="0" err="1">
                <a:solidFill>
                  <a:srgbClr val="FFFF00"/>
                </a:solidFill>
              </a:rPr>
              <a:t>Ig</a:t>
            </a:r>
            <a:r>
              <a:rPr lang="en-US" sz="1800" b="1" dirty="0">
                <a:solidFill>
                  <a:srgbClr val="FFFF00"/>
                </a:solidFill>
              </a:rPr>
              <a:t> E</a:t>
            </a:r>
            <a:r>
              <a:rPr lang="en-US" sz="1800" dirty="0"/>
              <a:t> type. </a:t>
            </a:r>
          </a:p>
          <a:p>
            <a:pPr algn="just"/>
            <a:r>
              <a:rPr lang="en-US" sz="1800" dirty="0"/>
              <a:t>Symptoms of allergic reactions </a:t>
            </a:r>
          </a:p>
          <a:p>
            <a:pPr lvl="1" algn="just"/>
            <a:r>
              <a:rPr lang="en-US" sz="1800" b="1" dirty="0">
                <a:solidFill>
                  <a:srgbClr val="FFFF00"/>
                </a:solidFill>
              </a:rPr>
              <a:t>sneezing, </a:t>
            </a:r>
          </a:p>
          <a:p>
            <a:pPr lvl="1" algn="just"/>
            <a:r>
              <a:rPr lang="en-US" sz="1800" b="1" dirty="0">
                <a:solidFill>
                  <a:srgbClr val="FFFF00"/>
                </a:solidFill>
              </a:rPr>
              <a:t>Wheezing,</a:t>
            </a:r>
          </a:p>
          <a:p>
            <a:pPr lvl="1" algn="just"/>
            <a:r>
              <a:rPr lang="en-US" sz="1800" b="1" dirty="0">
                <a:solidFill>
                  <a:srgbClr val="FFFF00"/>
                </a:solidFill>
              </a:rPr>
              <a:t>watery eyes, </a:t>
            </a:r>
          </a:p>
          <a:p>
            <a:pPr lvl="1" algn="just"/>
            <a:r>
              <a:rPr lang="en-US" sz="1800" b="1" dirty="0">
                <a:solidFill>
                  <a:srgbClr val="FFFF00"/>
                </a:solidFill>
              </a:rPr>
              <a:t>running nose and </a:t>
            </a:r>
          </a:p>
          <a:p>
            <a:pPr lvl="1" algn="just"/>
            <a:r>
              <a:rPr lang="en-US" sz="1800" b="1" dirty="0">
                <a:solidFill>
                  <a:srgbClr val="FFFF00"/>
                </a:solidFill>
              </a:rPr>
              <a:t>difficulty in breathing</a:t>
            </a:r>
            <a:r>
              <a:rPr lang="en-US" sz="18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20"/>
            <a:ext cx="8229600" cy="952500"/>
          </a:xfrm>
        </p:spPr>
        <p:txBody>
          <a:bodyPr>
            <a:normAutofit/>
          </a:bodyPr>
          <a:lstStyle/>
          <a:p>
            <a:r>
              <a:rPr lang="en-US" sz="2000" b="1" dirty="0"/>
              <a:t>Allergies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688" y="697260"/>
            <a:ext cx="8686800" cy="3771636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Allergy is due to the </a:t>
            </a:r>
            <a:r>
              <a:rPr lang="en-US" sz="1800" b="1" dirty="0">
                <a:solidFill>
                  <a:srgbClr val="FFFF00"/>
                </a:solidFill>
              </a:rPr>
              <a:t>release of chemicals </a:t>
            </a:r>
            <a:r>
              <a:rPr lang="en-US" sz="1800" dirty="0"/>
              <a:t>like </a:t>
            </a:r>
            <a:r>
              <a:rPr lang="en-US" sz="1800" b="1" dirty="0">
                <a:solidFill>
                  <a:srgbClr val="FFFF00"/>
                </a:solidFill>
              </a:rPr>
              <a:t>histamine and serotonin </a:t>
            </a:r>
            <a:r>
              <a:rPr lang="en-US" sz="1800" dirty="0"/>
              <a:t>from the </a:t>
            </a:r>
            <a:r>
              <a:rPr lang="en-US" sz="1800" b="1" dirty="0">
                <a:solidFill>
                  <a:srgbClr val="FFFF00"/>
                </a:solidFill>
              </a:rPr>
              <a:t>mast cells*</a:t>
            </a:r>
            <a:r>
              <a:rPr lang="en-US" sz="1800" dirty="0"/>
              <a:t>. </a:t>
            </a:r>
          </a:p>
          <a:p>
            <a:pPr algn="just"/>
            <a:r>
              <a:rPr lang="en-US" sz="1800" dirty="0"/>
              <a:t>For determining the cause of allergy, the patient is exposed to or </a:t>
            </a:r>
            <a:r>
              <a:rPr lang="en-US" sz="1800" b="1" dirty="0">
                <a:solidFill>
                  <a:srgbClr val="FFFF00"/>
                </a:solidFill>
              </a:rPr>
              <a:t>injected with very small doses of possible allergens</a:t>
            </a:r>
            <a:r>
              <a:rPr lang="en-US" sz="1800" dirty="0"/>
              <a:t>, and the reactions studied. </a:t>
            </a:r>
          </a:p>
          <a:p>
            <a:pPr algn="just"/>
            <a:r>
              <a:rPr lang="en-US" sz="1800" dirty="0"/>
              <a:t>Drugs like </a:t>
            </a:r>
            <a:r>
              <a:rPr lang="en-US" sz="1800" b="1" dirty="0">
                <a:solidFill>
                  <a:srgbClr val="FFFF00"/>
                </a:solidFill>
              </a:rPr>
              <a:t>anti-histamine, adrenalin and steroids </a:t>
            </a:r>
            <a:r>
              <a:rPr lang="en-US" sz="1800" dirty="0"/>
              <a:t>quickly reduce the symptoms of allergy. </a:t>
            </a:r>
          </a:p>
          <a:p>
            <a:pPr algn="just"/>
            <a:r>
              <a:rPr lang="en-US" sz="1800" dirty="0"/>
              <a:t>Modern-day </a:t>
            </a:r>
            <a:r>
              <a:rPr lang="en-US" sz="1800" b="1" dirty="0">
                <a:solidFill>
                  <a:srgbClr val="FFFF00"/>
                </a:solidFill>
              </a:rPr>
              <a:t>life style </a:t>
            </a:r>
            <a:r>
              <a:rPr lang="en-US" sz="1800" dirty="0"/>
              <a:t>has </a:t>
            </a:r>
            <a:r>
              <a:rPr lang="en-US" sz="1800" b="1" dirty="0">
                <a:solidFill>
                  <a:srgbClr val="FFFF00"/>
                </a:solidFill>
              </a:rPr>
              <a:t>resulted in lowering of immunity and more sensitivity to allergens</a:t>
            </a:r>
            <a:r>
              <a:rPr lang="en-US" sz="1800" dirty="0"/>
              <a:t> </a:t>
            </a:r>
          </a:p>
          <a:p>
            <a:pPr algn="just"/>
            <a:r>
              <a:rPr lang="en-US" sz="1800" dirty="0"/>
              <a:t>Many children in metro cities of India suffer from </a:t>
            </a:r>
            <a:r>
              <a:rPr lang="en-US" sz="1800" b="1" dirty="0">
                <a:solidFill>
                  <a:srgbClr val="FFFF00"/>
                </a:solidFill>
              </a:rPr>
              <a:t>allergies and asthma </a:t>
            </a:r>
            <a:r>
              <a:rPr lang="en-US" sz="1800" dirty="0"/>
              <a:t>due to sensitivity to the environment. This could be because of the </a:t>
            </a:r>
            <a:r>
              <a:rPr lang="en-US" sz="1800" b="1" dirty="0">
                <a:solidFill>
                  <a:srgbClr val="FFFF00"/>
                </a:solidFill>
              </a:rPr>
              <a:t>protected environment</a:t>
            </a:r>
            <a:r>
              <a:rPr lang="en-US" sz="1800" dirty="0"/>
              <a:t> provided early in life.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096" y="4081636"/>
            <a:ext cx="8999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</a:rPr>
              <a:t>*</a:t>
            </a:r>
            <a:r>
              <a:rPr lang="en-US" sz="1400" b="1" dirty="0"/>
              <a:t>Mast cell/</a:t>
            </a:r>
            <a:r>
              <a:rPr lang="en-US" sz="1400" b="1" dirty="0" err="1"/>
              <a:t>mastocyte</a:t>
            </a:r>
            <a:r>
              <a:rPr lang="en-US" sz="1400" b="1" dirty="0"/>
              <a:t>/</a:t>
            </a:r>
            <a:r>
              <a:rPr lang="en-US" sz="1400" b="1" dirty="0" err="1"/>
              <a:t>labrocyte</a:t>
            </a:r>
            <a:r>
              <a:rPr lang="en-US" sz="1400" b="1" dirty="0"/>
              <a:t> is a type of </a:t>
            </a:r>
            <a:r>
              <a:rPr lang="en-US" sz="1400" b="1" dirty="0">
                <a:solidFill>
                  <a:srgbClr val="FFFF00"/>
                </a:solidFill>
              </a:rPr>
              <a:t>granulocyte white blood cell </a:t>
            </a:r>
            <a:r>
              <a:rPr lang="en-US" sz="1400" b="1" dirty="0"/>
              <a:t>derived from the myeloid stem cell that is a part of the immune and </a:t>
            </a:r>
            <a:r>
              <a:rPr lang="en-US" sz="1400" b="1" dirty="0" err="1"/>
              <a:t>neuroimmune</a:t>
            </a:r>
            <a:r>
              <a:rPr lang="en-US" sz="1400" b="1" dirty="0"/>
              <a:t> systems and contains many granules </a:t>
            </a:r>
            <a:r>
              <a:rPr lang="en-US" sz="1400" b="1" dirty="0">
                <a:solidFill>
                  <a:srgbClr val="FFFF00"/>
                </a:solidFill>
              </a:rPr>
              <a:t>rich in histamine and heparin</a:t>
            </a:r>
            <a:r>
              <a:rPr lang="en-US" sz="1400" b="1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7220"/>
            <a:ext cx="8229600" cy="592460"/>
          </a:xfrm>
        </p:spPr>
        <p:txBody>
          <a:bodyPr>
            <a:normAutofit/>
          </a:bodyPr>
          <a:lstStyle/>
          <a:p>
            <a:r>
              <a:rPr lang="en-US" sz="2000" b="1" dirty="0"/>
              <a:t>Auto Immunity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877622"/>
            <a:ext cx="8892480" cy="4837377"/>
          </a:xfrm>
        </p:spPr>
        <p:txBody>
          <a:bodyPr>
            <a:normAutofit/>
          </a:bodyPr>
          <a:lstStyle/>
          <a:p>
            <a:pPr algn="just"/>
            <a:r>
              <a:rPr lang="en-US" sz="1800" dirty="0"/>
              <a:t>Auto immunity is </a:t>
            </a:r>
            <a:r>
              <a:rPr lang="en-US" sz="1800" b="1" dirty="0">
                <a:solidFill>
                  <a:srgbClr val="FFFF00"/>
                </a:solidFill>
              </a:rPr>
              <a:t>memory based acquired immunity </a:t>
            </a:r>
            <a:r>
              <a:rPr lang="en-US" sz="1800" dirty="0"/>
              <a:t>evolved </a:t>
            </a:r>
            <a:r>
              <a:rPr lang="en-US" sz="1800" b="1" dirty="0">
                <a:solidFill>
                  <a:srgbClr val="FFFF00"/>
                </a:solidFill>
              </a:rPr>
              <a:t>in higher vertebrates, </a:t>
            </a:r>
            <a:r>
              <a:rPr lang="en-US" sz="1800" dirty="0"/>
              <a:t>based on the </a:t>
            </a:r>
            <a:r>
              <a:rPr lang="en-US" sz="1800" b="1" dirty="0">
                <a:solidFill>
                  <a:srgbClr val="FFFF00"/>
                </a:solidFill>
              </a:rPr>
              <a:t>ability to differentiate foreign organisms (e.g., pathogens) from self cells or due to genetic reasons</a:t>
            </a:r>
            <a:r>
              <a:rPr lang="en-US" sz="1800" dirty="0"/>
              <a:t>.</a:t>
            </a:r>
          </a:p>
          <a:p>
            <a:pPr algn="just"/>
            <a:r>
              <a:rPr lang="en-US" sz="1800" dirty="0"/>
              <a:t>While we still do not understand the basis of this, two corollaries of this ability have to be understood. 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1800" dirty="0"/>
              <a:t>higher vertebrates can distinguish foreign molecules as well as foreign organisms. 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1800" dirty="0"/>
              <a:t>sometimes, due to genetic and other unknown reasons, the body attacks self-cells. </a:t>
            </a:r>
          </a:p>
          <a:p>
            <a:pPr marL="57150" indent="0" algn="just">
              <a:buNone/>
            </a:pPr>
            <a:r>
              <a:rPr lang="en-US" sz="1800" b="1" dirty="0"/>
              <a:t>Question: What is auto-immune disease?</a:t>
            </a:r>
          </a:p>
          <a:p>
            <a:pPr marL="57150" indent="0" algn="just">
              <a:buNone/>
            </a:pPr>
            <a:r>
              <a:rPr lang="en-US" sz="1800" dirty="0"/>
              <a:t>Answer: The </a:t>
            </a:r>
            <a:r>
              <a:rPr lang="en-US" sz="1800" b="1" dirty="0">
                <a:solidFill>
                  <a:srgbClr val="FFFF00"/>
                </a:solidFill>
              </a:rPr>
              <a:t>damage to the body </a:t>
            </a:r>
            <a:r>
              <a:rPr lang="en-US" sz="1800" dirty="0"/>
              <a:t>resulted </a:t>
            </a:r>
            <a:r>
              <a:rPr lang="en-US" sz="1800" b="1" dirty="0">
                <a:solidFill>
                  <a:srgbClr val="FFFF00"/>
                </a:solidFill>
              </a:rPr>
              <a:t>due to attack by self cells </a:t>
            </a:r>
            <a:r>
              <a:rPr lang="en-US" sz="1800" dirty="0"/>
              <a:t>and is called </a:t>
            </a:r>
            <a:r>
              <a:rPr lang="en-US" sz="1800" b="1" dirty="0">
                <a:solidFill>
                  <a:srgbClr val="FFFF00"/>
                </a:solidFill>
              </a:rPr>
              <a:t>auto-immune disease</a:t>
            </a:r>
            <a:r>
              <a:rPr lang="en-US" sz="1800" b="1" dirty="0"/>
              <a:t>. </a:t>
            </a:r>
            <a:r>
              <a:rPr lang="en-US" sz="1800" dirty="0"/>
              <a:t>For example; </a:t>
            </a:r>
            <a:r>
              <a:rPr lang="en-US" sz="1800" b="1" dirty="0">
                <a:solidFill>
                  <a:srgbClr val="FFFF00"/>
                </a:solidFill>
              </a:rPr>
              <a:t>Rheumatoid arthritis</a:t>
            </a:r>
            <a:endParaRPr lang="en-US" sz="18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7220"/>
            <a:ext cx="8229600" cy="520452"/>
          </a:xfrm>
        </p:spPr>
        <p:txBody>
          <a:bodyPr>
            <a:normAutofit/>
          </a:bodyPr>
          <a:lstStyle/>
          <a:p>
            <a:r>
              <a:rPr lang="en-US" sz="2000" b="1" dirty="0"/>
              <a:t>Immune System in the Body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57672"/>
            <a:ext cx="8784976" cy="4641304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The human immune system consists of </a:t>
            </a:r>
            <a:r>
              <a:rPr lang="en-US" sz="1800" b="1" dirty="0">
                <a:solidFill>
                  <a:srgbClr val="FFFF00"/>
                </a:solidFill>
              </a:rPr>
              <a:t>lymphoid organs, tissues, cells</a:t>
            </a:r>
            <a:r>
              <a:rPr lang="en-US" sz="1800" dirty="0"/>
              <a:t> and </a:t>
            </a:r>
            <a:r>
              <a:rPr lang="en-US" sz="1800" b="1" dirty="0">
                <a:solidFill>
                  <a:srgbClr val="FFFF00"/>
                </a:solidFill>
              </a:rPr>
              <a:t>soluble molecules like antibodies</a:t>
            </a:r>
            <a:r>
              <a:rPr lang="en-US" sz="1800" dirty="0"/>
              <a:t>. </a:t>
            </a:r>
          </a:p>
          <a:p>
            <a:pPr algn="just"/>
            <a:r>
              <a:rPr lang="en-US" sz="1800" dirty="0"/>
              <a:t>Importance of immune system;</a:t>
            </a:r>
          </a:p>
          <a:p>
            <a:pPr lvl="1" algn="just"/>
            <a:r>
              <a:rPr lang="en-US" sz="1800" dirty="0"/>
              <a:t>it </a:t>
            </a:r>
            <a:r>
              <a:rPr lang="en-US" sz="1800" dirty="0">
                <a:solidFill>
                  <a:srgbClr val="FFFF00"/>
                </a:solidFill>
              </a:rPr>
              <a:t>recognizes and responds to antigen </a:t>
            </a:r>
            <a:r>
              <a:rPr lang="en-US" sz="1800" i="1" dirty="0">
                <a:solidFill>
                  <a:srgbClr val="FFFF00"/>
                </a:solidFill>
              </a:rPr>
              <a:t>(foreign particles) </a:t>
            </a:r>
            <a:r>
              <a:rPr lang="en-US" sz="1800" dirty="0"/>
              <a:t>and remembers them. </a:t>
            </a:r>
          </a:p>
          <a:p>
            <a:pPr lvl="1" algn="just"/>
            <a:r>
              <a:rPr lang="en-US" sz="1800" dirty="0"/>
              <a:t>plays an </a:t>
            </a:r>
            <a:r>
              <a:rPr lang="en-US" sz="1800" dirty="0">
                <a:solidFill>
                  <a:srgbClr val="FFFF00"/>
                </a:solidFill>
              </a:rPr>
              <a:t>important role in allergic reactions, auto-immune diseases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FFFF00"/>
                </a:solidFill>
              </a:rPr>
              <a:t>organ transplantation.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 l="23435" t="18993" r="21775" b="11610"/>
          <a:stretch>
            <a:fillRect/>
          </a:stretch>
        </p:blipFill>
        <p:spPr bwMode="auto">
          <a:xfrm>
            <a:off x="10096" y="0"/>
            <a:ext cx="9108504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4828"/>
            <a:ext cx="8229600" cy="952500"/>
          </a:xfrm>
        </p:spPr>
        <p:txBody>
          <a:bodyPr>
            <a:normAutofit/>
          </a:bodyPr>
          <a:lstStyle/>
          <a:p>
            <a:r>
              <a:rPr lang="en-US" sz="2000" b="1" dirty="0"/>
              <a:t>Lymphoid organs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697260"/>
            <a:ext cx="8784976" cy="5017740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Lymphoid organs are the </a:t>
            </a:r>
            <a:r>
              <a:rPr lang="en-US" sz="1800" b="1" dirty="0">
                <a:solidFill>
                  <a:srgbClr val="FFFF00"/>
                </a:solidFill>
              </a:rPr>
              <a:t>organs where origin or maturation </a:t>
            </a:r>
            <a:r>
              <a:rPr lang="en-US" sz="1800" dirty="0">
                <a:solidFill>
                  <a:srgbClr val="FFFF00"/>
                </a:solidFill>
              </a:rPr>
              <a:t>and </a:t>
            </a:r>
            <a:r>
              <a:rPr lang="en-US" sz="1800" b="1" dirty="0">
                <a:solidFill>
                  <a:srgbClr val="FFFF00"/>
                </a:solidFill>
              </a:rPr>
              <a:t>proliferation of lymphocytes occur</a:t>
            </a:r>
            <a:r>
              <a:rPr lang="en-US" sz="1800" dirty="0"/>
              <a:t>. </a:t>
            </a:r>
          </a:p>
          <a:p>
            <a:pPr algn="just"/>
            <a:r>
              <a:rPr lang="en-US" sz="1800" dirty="0"/>
              <a:t>The primary lymphoid organs are;</a:t>
            </a:r>
          </a:p>
          <a:p>
            <a:pPr lvl="1" algn="just"/>
            <a:r>
              <a:rPr lang="en-US" sz="1800" b="1" dirty="0">
                <a:solidFill>
                  <a:srgbClr val="FFFF00"/>
                </a:solidFill>
              </a:rPr>
              <a:t>bone marrow</a:t>
            </a:r>
            <a:r>
              <a:rPr lang="en-US" sz="1800" b="1" dirty="0"/>
              <a:t> and </a:t>
            </a:r>
          </a:p>
          <a:p>
            <a:pPr lvl="1" algn="just"/>
            <a:r>
              <a:rPr lang="en-US" sz="1800" b="1" dirty="0">
                <a:solidFill>
                  <a:srgbClr val="FFFF00"/>
                </a:solidFill>
              </a:rPr>
              <a:t>thymus</a:t>
            </a:r>
            <a:r>
              <a:rPr lang="en-US" sz="1800" b="1" dirty="0"/>
              <a:t> </a:t>
            </a:r>
          </a:p>
          <a:p>
            <a:pPr algn="just"/>
            <a:r>
              <a:rPr lang="en-US" sz="1800" b="1" dirty="0">
                <a:solidFill>
                  <a:srgbClr val="FFFF00"/>
                </a:solidFill>
              </a:rPr>
              <a:t>Bone marrow</a:t>
            </a:r>
            <a:r>
              <a:rPr lang="en-US" sz="1800" b="1" dirty="0"/>
              <a:t> and </a:t>
            </a:r>
            <a:r>
              <a:rPr lang="en-US" sz="1800" b="1" dirty="0">
                <a:solidFill>
                  <a:srgbClr val="FFFF00"/>
                </a:solidFill>
              </a:rPr>
              <a:t>thymus</a:t>
            </a:r>
            <a:r>
              <a:rPr lang="en-US" sz="1800" b="1" dirty="0"/>
              <a:t> </a:t>
            </a:r>
            <a:r>
              <a:rPr lang="en-US" sz="1800" dirty="0"/>
              <a:t>are the organs where immature lymphocytes differentiate into </a:t>
            </a:r>
            <a:r>
              <a:rPr lang="en-US" sz="1800" b="1" dirty="0">
                <a:solidFill>
                  <a:srgbClr val="FFFF00"/>
                </a:solidFill>
              </a:rPr>
              <a:t>antigen-sensitive lymphocytes</a:t>
            </a:r>
            <a:r>
              <a:rPr lang="en-US" sz="1800" dirty="0"/>
              <a:t>. </a:t>
            </a:r>
          </a:p>
          <a:p>
            <a:pPr algn="just"/>
            <a:r>
              <a:rPr lang="en-US" sz="1800" dirty="0"/>
              <a:t>After maturation, the lymphocytes migrate to </a:t>
            </a:r>
            <a:r>
              <a:rPr lang="en-US" sz="1800" b="1" dirty="0">
                <a:solidFill>
                  <a:srgbClr val="FFFF00"/>
                </a:solidFill>
              </a:rPr>
              <a:t>secondary lymphoid organs.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204"/>
            <a:ext cx="8229600" cy="792088"/>
          </a:xfrm>
        </p:spPr>
        <p:txBody>
          <a:bodyPr>
            <a:normAutofit/>
          </a:bodyPr>
          <a:lstStyle/>
          <a:p>
            <a:r>
              <a:rPr lang="en-US" sz="2000" b="1" dirty="0"/>
              <a:t>Lymphoid organs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8" y="985292"/>
            <a:ext cx="8964488" cy="4657700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US" sz="1800" b="1" dirty="0">
                <a:solidFill>
                  <a:srgbClr val="FFFF00"/>
                </a:solidFill>
              </a:rPr>
              <a:t>Bone Marrow</a:t>
            </a:r>
          </a:p>
          <a:p>
            <a:pPr algn="just"/>
            <a:r>
              <a:rPr lang="en-US" sz="1800" b="1" dirty="0">
                <a:solidFill>
                  <a:srgbClr val="FFFF00"/>
                </a:solidFill>
              </a:rPr>
              <a:t>Bone marrow </a:t>
            </a:r>
            <a:r>
              <a:rPr lang="en-US" sz="1800" dirty="0"/>
              <a:t>is the </a:t>
            </a:r>
            <a:r>
              <a:rPr lang="en-US" sz="1800" b="1" dirty="0">
                <a:solidFill>
                  <a:srgbClr val="FFFF00"/>
                </a:solidFill>
              </a:rPr>
              <a:t>main lymphoid organ </a:t>
            </a:r>
            <a:r>
              <a:rPr lang="en-US" sz="1800" dirty="0"/>
              <a:t>where all </a:t>
            </a:r>
            <a:r>
              <a:rPr lang="en-US" sz="1800" b="1" dirty="0">
                <a:solidFill>
                  <a:srgbClr val="FFFF00"/>
                </a:solidFill>
              </a:rPr>
              <a:t>blood cells including lymphocytes are produced</a:t>
            </a:r>
            <a:r>
              <a:rPr lang="en-US" sz="1800" dirty="0"/>
              <a:t>. </a:t>
            </a:r>
          </a:p>
          <a:p>
            <a:pPr algn="just">
              <a:buNone/>
            </a:pPr>
            <a:r>
              <a:rPr lang="en-US" sz="1800" b="1" dirty="0">
                <a:solidFill>
                  <a:srgbClr val="FFFF00"/>
                </a:solidFill>
              </a:rPr>
              <a:t>Thymus</a:t>
            </a:r>
          </a:p>
          <a:p>
            <a:pPr algn="just"/>
            <a:r>
              <a:rPr lang="en-US" sz="1800" dirty="0"/>
              <a:t>The </a:t>
            </a:r>
            <a:r>
              <a:rPr lang="en-US" sz="1800" b="1" dirty="0">
                <a:solidFill>
                  <a:srgbClr val="FFFF00"/>
                </a:solidFill>
              </a:rPr>
              <a:t>thymus</a:t>
            </a:r>
            <a:r>
              <a:rPr lang="en-US" sz="1800" dirty="0"/>
              <a:t> is a </a:t>
            </a:r>
            <a:r>
              <a:rPr lang="en-US" sz="1800" b="1" dirty="0">
                <a:solidFill>
                  <a:srgbClr val="FFFF00"/>
                </a:solidFill>
              </a:rPr>
              <a:t>lobed organ </a:t>
            </a:r>
            <a:r>
              <a:rPr lang="en-US" sz="1800" b="1" dirty="0"/>
              <a:t>located </a:t>
            </a:r>
            <a:r>
              <a:rPr lang="en-US" sz="1800" b="1" dirty="0">
                <a:solidFill>
                  <a:srgbClr val="FFFF00"/>
                </a:solidFill>
              </a:rPr>
              <a:t>near the heart and beneath the breastbone/sternum. </a:t>
            </a:r>
          </a:p>
          <a:p>
            <a:pPr algn="just"/>
            <a:r>
              <a:rPr lang="en-US" sz="1800" dirty="0"/>
              <a:t>The </a:t>
            </a:r>
            <a:r>
              <a:rPr lang="en-US" sz="1800" b="1" dirty="0">
                <a:solidFill>
                  <a:srgbClr val="FFFF00"/>
                </a:solidFill>
              </a:rPr>
              <a:t>thymus</a:t>
            </a:r>
            <a:r>
              <a:rPr lang="en-US" sz="1800" dirty="0"/>
              <a:t> is quite large at the time of birth but </a:t>
            </a:r>
            <a:r>
              <a:rPr lang="en-US" sz="1800" b="1" dirty="0">
                <a:solidFill>
                  <a:srgbClr val="FFFF00"/>
                </a:solidFill>
              </a:rPr>
              <a:t>keeps reducing in size </a:t>
            </a:r>
            <a:r>
              <a:rPr lang="en-US" sz="1800" dirty="0"/>
              <a:t>with age and by the time puberty is attained it reduces to a very small size. </a:t>
            </a:r>
          </a:p>
          <a:p>
            <a:pPr algn="just"/>
            <a:r>
              <a:rPr lang="en-US" sz="1800" dirty="0"/>
              <a:t>Both </a:t>
            </a:r>
            <a:r>
              <a:rPr lang="en-US" sz="1800" b="1" dirty="0">
                <a:solidFill>
                  <a:srgbClr val="FFFF00"/>
                </a:solidFill>
              </a:rPr>
              <a:t>bone-marrow and thymus provide micro-environments </a:t>
            </a:r>
            <a:r>
              <a:rPr lang="en-US" sz="1800" dirty="0"/>
              <a:t>for the </a:t>
            </a:r>
            <a:r>
              <a:rPr lang="en-US" sz="1800" b="1" dirty="0">
                <a:solidFill>
                  <a:srgbClr val="FFFF00"/>
                </a:solidFill>
              </a:rPr>
              <a:t>development and maturation of T-lymphocytes</a:t>
            </a:r>
            <a:r>
              <a:rPr lang="en-US" sz="1800" dirty="0"/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 l="22605" t="16040" r="21775" b="10133"/>
          <a:stretch>
            <a:fillRect/>
          </a:stretch>
        </p:blipFill>
        <p:spPr bwMode="auto">
          <a:xfrm>
            <a:off x="4716016" y="2372789"/>
            <a:ext cx="4412650" cy="3293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 cstate="print"/>
          <a:srcRect l="9323" t="36711" r="45019" b="14563"/>
          <a:stretch>
            <a:fillRect/>
          </a:stretch>
        </p:blipFill>
        <p:spPr bwMode="auto">
          <a:xfrm>
            <a:off x="107504" y="337220"/>
            <a:ext cx="4464496" cy="2678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212"/>
            <a:ext cx="8229600" cy="592460"/>
          </a:xfrm>
        </p:spPr>
        <p:txBody>
          <a:bodyPr>
            <a:normAutofit/>
          </a:bodyPr>
          <a:lstStyle/>
          <a:p>
            <a:r>
              <a:rPr lang="en-US" sz="2000" b="1" dirty="0"/>
              <a:t>Secondary lymphoid organs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41276"/>
            <a:ext cx="8784976" cy="2664296"/>
          </a:xfrm>
        </p:spPr>
        <p:txBody>
          <a:bodyPr>
            <a:noAutofit/>
          </a:bodyPr>
          <a:lstStyle/>
          <a:p>
            <a:pPr algn="just"/>
            <a:r>
              <a:rPr lang="en-US" sz="1800" b="1" dirty="0">
                <a:solidFill>
                  <a:srgbClr val="FFFF00"/>
                </a:solidFill>
              </a:rPr>
              <a:t>Secondary lymphoid organs are; </a:t>
            </a:r>
          </a:p>
          <a:p>
            <a:pPr lvl="1" algn="just"/>
            <a:r>
              <a:rPr lang="en-US" sz="1800" b="1" dirty="0">
                <a:solidFill>
                  <a:srgbClr val="FFFF00"/>
                </a:solidFill>
              </a:rPr>
              <a:t>spleen, </a:t>
            </a:r>
          </a:p>
          <a:p>
            <a:pPr lvl="1" algn="just"/>
            <a:r>
              <a:rPr lang="en-US" sz="1800" b="1" dirty="0">
                <a:solidFill>
                  <a:srgbClr val="FFFF00"/>
                </a:solidFill>
              </a:rPr>
              <a:t>lymph nodes, </a:t>
            </a:r>
          </a:p>
          <a:p>
            <a:pPr lvl="1" algn="just"/>
            <a:r>
              <a:rPr lang="en-US" sz="1800" b="1" dirty="0">
                <a:solidFill>
                  <a:srgbClr val="FFFF00"/>
                </a:solidFill>
              </a:rPr>
              <a:t>tonsils, </a:t>
            </a:r>
          </a:p>
          <a:p>
            <a:pPr lvl="1" algn="just"/>
            <a:r>
              <a:rPr lang="en-US" sz="1800" b="1" dirty="0" err="1">
                <a:solidFill>
                  <a:srgbClr val="FFFF00"/>
                </a:solidFill>
              </a:rPr>
              <a:t>Peyer’s</a:t>
            </a:r>
            <a:r>
              <a:rPr lang="en-US" sz="1800" b="1" dirty="0">
                <a:solidFill>
                  <a:srgbClr val="FFFF00"/>
                </a:solidFill>
              </a:rPr>
              <a:t> patches </a:t>
            </a:r>
            <a:r>
              <a:rPr lang="en-US" sz="1800" dirty="0"/>
              <a:t>of small intestine and </a:t>
            </a:r>
          </a:p>
          <a:p>
            <a:pPr lvl="1" algn="just"/>
            <a:r>
              <a:rPr lang="en-US" sz="1800" b="1" dirty="0">
                <a:solidFill>
                  <a:srgbClr val="FFFF00"/>
                </a:solidFill>
              </a:rPr>
              <a:t>appendix</a:t>
            </a:r>
            <a:r>
              <a:rPr lang="en-US" sz="1800" dirty="0"/>
              <a:t>.</a:t>
            </a:r>
          </a:p>
          <a:p>
            <a:pPr algn="just"/>
            <a:r>
              <a:rPr lang="en-US" sz="1800" dirty="0"/>
              <a:t>The secondary lymphoid organs </a:t>
            </a:r>
            <a:r>
              <a:rPr lang="en-US" sz="1800" dirty="0">
                <a:solidFill>
                  <a:srgbClr val="FFFF00"/>
                </a:solidFill>
              </a:rPr>
              <a:t>provide the sites for interaction of lymphocytes with the antigen</a:t>
            </a:r>
            <a:r>
              <a:rPr lang="en-US" sz="1800" dirty="0"/>
              <a:t>, which then proliferate to become </a:t>
            </a:r>
            <a:r>
              <a:rPr lang="en-US" sz="1800" b="1" dirty="0" err="1">
                <a:solidFill>
                  <a:srgbClr val="FFFF00"/>
                </a:solidFill>
              </a:rPr>
              <a:t>effector</a:t>
            </a:r>
            <a:r>
              <a:rPr lang="en-US" sz="1800" b="1" dirty="0">
                <a:solidFill>
                  <a:srgbClr val="FFFF00"/>
                </a:solidFill>
              </a:rPr>
              <a:t> cells</a:t>
            </a:r>
            <a:r>
              <a:rPr lang="en-US" sz="1800" dirty="0"/>
              <a:t>. </a:t>
            </a:r>
          </a:p>
        </p:txBody>
      </p:sp>
      <p:sp>
        <p:nvSpPr>
          <p:cNvPr id="4" name="Rectangle 3"/>
          <p:cNvSpPr/>
          <p:nvPr/>
        </p:nvSpPr>
        <p:spPr>
          <a:xfrm>
            <a:off x="89756" y="3543027"/>
            <a:ext cx="89644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FFFF00"/>
                </a:solidFill>
              </a:rPr>
              <a:t>*</a:t>
            </a:r>
            <a:r>
              <a:rPr lang="en-US" sz="1600" b="1" dirty="0" err="1"/>
              <a:t>Peyer's</a:t>
            </a:r>
            <a:r>
              <a:rPr lang="en-US" sz="1600" b="1" dirty="0"/>
              <a:t> patches/aggregated lymphoid nodules (</a:t>
            </a:r>
            <a:r>
              <a:rPr lang="en-US" sz="1600" dirty="0"/>
              <a:t>Swiss anatomist </a:t>
            </a:r>
            <a:r>
              <a:rPr lang="en-US" sz="1600" b="1" dirty="0"/>
              <a:t>Johann Conrad </a:t>
            </a:r>
            <a:r>
              <a:rPr lang="en-US" sz="1600" b="1" dirty="0" err="1"/>
              <a:t>Peyer</a:t>
            </a:r>
            <a:r>
              <a:rPr lang="en-US" sz="1600" b="1" dirty="0"/>
              <a:t>)</a:t>
            </a:r>
            <a:r>
              <a:rPr lang="en-US" sz="1600" dirty="0"/>
              <a:t> are </a:t>
            </a:r>
            <a:r>
              <a:rPr lang="en-US" sz="1600" b="1" dirty="0"/>
              <a:t>small masses</a:t>
            </a:r>
            <a:r>
              <a:rPr lang="en-US" sz="1600" dirty="0"/>
              <a:t> of </a:t>
            </a:r>
            <a:r>
              <a:rPr lang="en-US" sz="1600" b="1" dirty="0"/>
              <a:t>lymphatic tissue found throughout</a:t>
            </a:r>
            <a:r>
              <a:rPr lang="en-US" sz="1600" dirty="0"/>
              <a:t> the </a:t>
            </a:r>
            <a:r>
              <a:rPr lang="en-US" sz="1600" b="1" dirty="0">
                <a:solidFill>
                  <a:srgbClr val="FFFF00"/>
                </a:solidFill>
              </a:rPr>
              <a:t>ileum region</a:t>
            </a:r>
            <a:r>
              <a:rPr lang="en-US" sz="1600" dirty="0">
                <a:solidFill>
                  <a:srgbClr val="FFFF00"/>
                </a:solidFill>
              </a:rPr>
              <a:t> of the </a:t>
            </a:r>
            <a:r>
              <a:rPr lang="en-US" sz="1600" b="1" dirty="0">
                <a:solidFill>
                  <a:srgbClr val="FFFF00"/>
                </a:solidFill>
              </a:rPr>
              <a:t>small intestine</a:t>
            </a:r>
            <a:r>
              <a:rPr lang="en-US" sz="1600" dirty="0"/>
              <a:t>. </a:t>
            </a:r>
            <a:r>
              <a:rPr lang="en-US" sz="1600" b="1" dirty="0"/>
              <a:t>They form</a:t>
            </a:r>
            <a:r>
              <a:rPr lang="en-US" sz="1600" dirty="0"/>
              <a:t> an </a:t>
            </a:r>
            <a:r>
              <a:rPr lang="en-US" sz="1600" b="1" dirty="0"/>
              <a:t>important part</a:t>
            </a:r>
            <a:r>
              <a:rPr lang="en-US" sz="1600" dirty="0"/>
              <a:t> of the </a:t>
            </a:r>
            <a:r>
              <a:rPr lang="en-US" sz="1600" b="1" dirty="0"/>
              <a:t>immune system</a:t>
            </a:r>
            <a:r>
              <a:rPr lang="en-US" sz="1600" dirty="0"/>
              <a:t> by </a:t>
            </a:r>
            <a:r>
              <a:rPr lang="en-US" sz="1600" b="1" dirty="0">
                <a:solidFill>
                  <a:srgbClr val="FFFF00"/>
                </a:solidFill>
              </a:rPr>
              <a:t>monitoring intestinal bacteria populations</a:t>
            </a:r>
            <a:r>
              <a:rPr lang="en-US" sz="1600" dirty="0"/>
              <a:t> and </a:t>
            </a:r>
            <a:r>
              <a:rPr lang="en-US" sz="1600" b="1" dirty="0"/>
              <a:t>preventing</a:t>
            </a:r>
            <a:r>
              <a:rPr lang="en-US" sz="1600" dirty="0"/>
              <a:t> the </a:t>
            </a:r>
            <a:r>
              <a:rPr lang="en-US" sz="1600" b="1" dirty="0"/>
              <a:t>growth</a:t>
            </a:r>
            <a:r>
              <a:rPr lang="en-US" sz="1600" dirty="0"/>
              <a:t> of </a:t>
            </a:r>
            <a:r>
              <a:rPr lang="en-US" sz="1600" b="1" dirty="0"/>
              <a:t>pathogenic bacteria</a:t>
            </a:r>
            <a:r>
              <a:rPr lang="en-US" sz="1600" dirty="0"/>
              <a:t> in the </a:t>
            </a:r>
            <a:r>
              <a:rPr lang="en-US" sz="1600" b="1" dirty="0"/>
              <a:t>intestines</a:t>
            </a:r>
            <a:r>
              <a:rPr lang="en-US" sz="16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529" y="216024"/>
            <a:ext cx="8229600" cy="697260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1800" b="1" dirty="0">
                <a:solidFill>
                  <a:prstClr val="white"/>
                </a:solidFill>
                <a:ea typeface="+mn-ea"/>
                <a:cs typeface="+mn-cs"/>
              </a:rPr>
              <a:t>Spleen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13284"/>
            <a:ext cx="8568952" cy="4729708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The spleen is a </a:t>
            </a:r>
            <a:r>
              <a:rPr lang="en-US" sz="1800" b="1" dirty="0">
                <a:solidFill>
                  <a:srgbClr val="FFFF00"/>
                </a:solidFill>
              </a:rPr>
              <a:t>large bean shaped organ</a:t>
            </a:r>
            <a:r>
              <a:rPr lang="en-US" sz="1800" dirty="0"/>
              <a:t>. </a:t>
            </a:r>
          </a:p>
          <a:p>
            <a:pPr algn="just"/>
            <a:r>
              <a:rPr lang="en-US" sz="1800" dirty="0"/>
              <a:t>Spleen </a:t>
            </a:r>
            <a:r>
              <a:rPr lang="en-US" sz="1800" b="1" dirty="0">
                <a:solidFill>
                  <a:srgbClr val="FFFF00"/>
                </a:solidFill>
              </a:rPr>
              <a:t>contains lymphocytes and phagocytes</a:t>
            </a:r>
            <a:r>
              <a:rPr lang="en-US" sz="1800" dirty="0"/>
              <a:t>. </a:t>
            </a:r>
          </a:p>
          <a:p>
            <a:pPr algn="just"/>
            <a:r>
              <a:rPr lang="en-US" sz="1800" dirty="0"/>
              <a:t>It acts as a </a:t>
            </a:r>
            <a:r>
              <a:rPr lang="en-US" sz="1800" b="1" dirty="0">
                <a:solidFill>
                  <a:srgbClr val="FFFF00"/>
                </a:solidFill>
              </a:rPr>
              <a:t>filter of the blood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/>
              <a:t>by trapping </a:t>
            </a:r>
            <a:r>
              <a:rPr lang="en-US" sz="1800" b="1" dirty="0">
                <a:solidFill>
                  <a:srgbClr val="FFFF00"/>
                </a:solidFill>
              </a:rPr>
              <a:t>blood-borne microorganisms</a:t>
            </a:r>
            <a:r>
              <a:rPr lang="en-US" sz="1800" dirty="0">
                <a:solidFill>
                  <a:srgbClr val="FFFF00"/>
                </a:solidFill>
              </a:rPr>
              <a:t>.</a:t>
            </a:r>
          </a:p>
          <a:p>
            <a:pPr algn="just"/>
            <a:r>
              <a:rPr lang="en-US" sz="1800" dirty="0"/>
              <a:t>Spleen also has a large </a:t>
            </a:r>
            <a:r>
              <a:rPr lang="en-US" sz="1800" b="1" dirty="0">
                <a:solidFill>
                  <a:srgbClr val="FFFF00"/>
                </a:solidFill>
              </a:rPr>
              <a:t>reservoir of erythrocytes</a:t>
            </a:r>
            <a:r>
              <a:rPr lang="en-US" sz="1800" dirty="0"/>
              <a:t>. </a:t>
            </a:r>
          </a:p>
        </p:txBody>
      </p:sp>
      <p:pic>
        <p:nvPicPr>
          <p:cNvPr id="20482" name="Picture 2" descr="http://img.tfd.com/MosbyMD/thumb/splee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589712"/>
            <a:ext cx="4396076" cy="21892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188"/>
            <a:ext cx="8229600" cy="648072"/>
          </a:xfrm>
        </p:spPr>
        <p:txBody>
          <a:bodyPr>
            <a:normAutofit/>
          </a:bodyPr>
          <a:lstStyle/>
          <a:p>
            <a:r>
              <a:rPr lang="en-US" sz="2000" b="1" dirty="0"/>
              <a:t>Disease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625252"/>
            <a:ext cx="8784976" cy="1296144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solidFill>
                  <a:srgbClr val="FFFF00"/>
                </a:solidFill>
              </a:rPr>
              <a:t>Malfunctioning of one or more organs or systems of the body leads to disease</a:t>
            </a:r>
            <a:r>
              <a:rPr lang="en-US" sz="1800" dirty="0"/>
              <a:t>, characterised by </a:t>
            </a:r>
            <a:r>
              <a:rPr lang="en-US" sz="1800" dirty="0">
                <a:solidFill>
                  <a:srgbClr val="FFFF00"/>
                </a:solidFill>
              </a:rPr>
              <a:t>various signs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FFFF00"/>
                </a:solidFill>
              </a:rPr>
              <a:t>symptoms</a:t>
            </a:r>
            <a:r>
              <a:rPr lang="en-US" sz="1800" dirty="0"/>
              <a:t>.</a:t>
            </a:r>
            <a:endParaRPr lang="en-US" sz="1800" b="1" dirty="0"/>
          </a:p>
          <a:p>
            <a:pPr algn="just"/>
            <a:r>
              <a:rPr lang="en-US" sz="1800" b="1" dirty="0"/>
              <a:t>Diseases can be broadly </a:t>
            </a:r>
            <a:r>
              <a:rPr lang="en-US" sz="1800" dirty="0"/>
              <a:t>grouped into </a:t>
            </a:r>
            <a:r>
              <a:rPr lang="en-US" sz="1800" b="1" dirty="0">
                <a:solidFill>
                  <a:srgbClr val="FFFF00"/>
                </a:solidFill>
              </a:rPr>
              <a:t>infectious</a:t>
            </a:r>
            <a:r>
              <a:rPr lang="en-US" sz="1800" b="1" dirty="0"/>
              <a:t> and </a:t>
            </a:r>
            <a:r>
              <a:rPr lang="en-US" sz="1800" b="1" dirty="0">
                <a:solidFill>
                  <a:srgbClr val="FFFF00"/>
                </a:solidFill>
              </a:rPr>
              <a:t>non-infectious. </a:t>
            </a:r>
          </a:p>
          <a:p>
            <a:pPr marL="0" indent="0" algn="just">
              <a:buNone/>
            </a:pPr>
            <a:r>
              <a:rPr lang="en-US" sz="1800" dirty="0"/>
              <a:t>Q. Explain infectious diseases</a:t>
            </a:r>
            <a:r>
              <a:rPr lang="en-US" sz="1800" b="1" dirty="0"/>
              <a:t>.</a:t>
            </a:r>
            <a:endParaRPr lang="en-US" sz="1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551570"/>
              </p:ext>
            </p:extLst>
          </p:nvPr>
        </p:nvGraphicFramePr>
        <p:xfrm>
          <a:off x="251520" y="1939684"/>
          <a:ext cx="8640960" cy="2623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FF00"/>
                          </a:solidFill>
                        </a:rPr>
                        <a:t>Infectious/Communicable</a:t>
                      </a:r>
                      <a:r>
                        <a:rPr lang="en-US" sz="2000" b="1" baseline="0" dirty="0">
                          <a:solidFill>
                            <a:srgbClr val="FFFF00"/>
                          </a:solidFill>
                        </a:rPr>
                        <a:t> diseases</a:t>
                      </a:r>
                      <a:endParaRPr lang="en-US" sz="2000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FFFF00"/>
                          </a:solidFill>
                        </a:rPr>
                        <a:t>Non-infectious/Non-communicable</a:t>
                      </a:r>
                      <a:r>
                        <a:rPr lang="en-US" sz="2000" b="1" baseline="0" dirty="0">
                          <a:solidFill>
                            <a:srgbClr val="FFFF00"/>
                          </a:solidFill>
                        </a:rPr>
                        <a:t> diseases</a:t>
                      </a:r>
                      <a:endParaRPr lang="en-US" sz="2000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880">
                <a:tc>
                  <a:txBody>
                    <a:bodyPr/>
                    <a:lstStyle/>
                    <a:p>
                      <a:r>
                        <a:rPr lang="en-US" sz="1800" dirty="0"/>
                        <a:t>Diseases which are </a:t>
                      </a:r>
                      <a:r>
                        <a:rPr lang="en-US" sz="1800" dirty="0">
                          <a:solidFill>
                            <a:srgbClr val="FFFF00"/>
                          </a:solidFill>
                        </a:rPr>
                        <a:t>easily transmitted from an individual to another</a:t>
                      </a:r>
                      <a:endParaRPr lang="en-US" sz="1800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35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00"/>
                          </a:solidFill>
                        </a:rPr>
                        <a:t>Very common </a:t>
                      </a:r>
                      <a:r>
                        <a:rPr lang="en-US" sz="1800" dirty="0"/>
                        <a:t>i.e. every one of us suffers from these at sometime or 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784">
                <a:tc>
                  <a:txBody>
                    <a:bodyPr/>
                    <a:lstStyle/>
                    <a:p>
                      <a:r>
                        <a:rPr lang="en-US" sz="1800" dirty="0"/>
                        <a:t>Example: Common 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308898"/>
              </p:ext>
            </p:extLst>
          </p:nvPr>
        </p:nvGraphicFramePr>
        <p:xfrm>
          <a:off x="3923928" y="2642620"/>
          <a:ext cx="4963803" cy="19430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63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4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Diseases which are not easily transmitted from one person to another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5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Not very common and some people suffers from these at sometime or 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Example;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cancer (major cause of death)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212"/>
            <a:ext cx="8229600" cy="664468"/>
          </a:xfrm>
        </p:spPr>
        <p:txBody>
          <a:bodyPr>
            <a:normAutofit/>
          </a:bodyPr>
          <a:lstStyle/>
          <a:p>
            <a:r>
              <a:rPr lang="en-US" sz="2000" b="1" dirty="0"/>
              <a:t>Lymph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41276"/>
            <a:ext cx="8686800" cy="4131676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The lymph nodes are </a:t>
            </a:r>
            <a:r>
              <a:rPr lang="en-US" sz="1800" b="1" dirty="0">
                <a:solidFill>
                  <a:srgbClr val="FFFF00"/>
                </a:solidFill>
              </a:rPr>
              <a:t>small solid structures </a:t>
            </a:r>
            <a:r>
              <a:rPr lang="en-US" sz="1800" dirty="0"/>
              <a:t>located at different points along the lymphatic system. </a:t>
            </a:r>
          </a:p>
          <a:p>
            <a:pPr algn="just"/>
            <a:r>
              <a:rPr lang="en-US" sz="1800" dirty="0"/>
              <a:t>Lymph nodes </a:t>
            </a:r>
            <a:r>
              <a:rPr lang="en-US" sz="1800" b="1" dirty="0">
                <a:solidFill>
                  <a:srgbClr val="FFFF00"/>
                </a:solidFill>
              </a:rPr>
              <a:t>trap the micro-organisms or other antigens</a:t>
            </a:r>
            <a:r>
              <a:rPr lang="en-US" sz="1800" dirty="0"/>
              <a:t>, which happen to get into the lymph or tissue fluid. </a:t>
            </a:r>
          </a:p>
          <a:p>
            <a:pPr algn="just"/>
            <a:r>
              <a:rPr lang="en-US" sz="1800" dirty="0"/>
              <a:t>Antigens trapped in the lymph nodes are responsible for the </a:t>
            </a:r>
            <a:r>
              <a:rPr lang="en-US" sz="1800" dirty="0">
                <a:solidFill>
                  <a:srgbClr val="FFFF00"/>
                </a:solidFill>
              </a:rPr>
              <a:t>activation of lymphocytes </a:t>
            </a:r>
            <a:r>
              <a:rPr lang="en-US" sz="1800" dirty="0"/>
              <a:t>present there and cause the immune response. </a:t>
            </a:r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 cstate="print"/>
          <a:srcRect l="26756" t="26375" r="31737" b="27852"/>
          <a:stretch>
            <a:fillRect/>
          </a:stretch>
        </p:blipFill>
        <p:spPr bwMode="auto">
          <a:xfrm>
            <a:off x="971600" y="2907114"/>
            <a:ext cx="360040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9228"/>
            <a:ext cx="8229600" cy="520452"/>
          </a:xfrm>
        </p:spPr>
        <p:txBody>
          <a:bodyPr>
            <a:normAutofit/>
          </a:bodyPr>
          <a:lstStyle/>
          <a:p>
            <a:r>
              <a:rPr lang="en-US" sz="2000" b="1" dirty="0"/>
              <a:t>Lymphoid tissue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85292"/>
            <a:ext cx="8686800" cy="3987660"/>
          </a:xfrm>
        </p:spPr>
        <p:txBody>
          <a:bodyPr>
            <a:noAutofit/>
          </a:bodyPr>
          <a:lstStyle/>
          <a:p>
            <a:pPr algn="just"/>
            <a:r>
              <a:rPr lang="en-US" sz="1800" b="1" dirty="0"/>
              <a:t>50 per cent of </a:t>
            </a:r>
            <a:r>
              <a:rPr lang="en-US" sz="1800" dirty="0"/>
              <a:t>the lymphoid tissue in human body are </a:t>
            </a:r>
            <a:r>
              <a:rPr lang="en-US" sz="1800" b="1" dirty="0">
                <a:solidFill>
                  <a:srgbClr val="FFFF00"/>
                </a:solidFill>
              </a:rPr>
              <a:t>Mucosal associated lymphoid tissue (MALT)</a:t>
            </a:r>
            <a:r>
              <a:rPr lang="en-US" sz="1800" dirty="0"/>
              <a:t>.</a:t>
            </a:r>
          </a:p>
          <a:p>
            <a:pPr algn="just"/>
            <a:r>
              <a:rPr lang="en-US" sz="1800" b="1" dirty="0">
                <a:solidFill>
                  <a:srgbClr val="FFFF00"/>
                </a:solidFill>
              </a:rPr>
              <a:t>MALT </a:t>
            </a:r>
            <a:r>
              <a:rPr lang="en-US" sz="1800" b="1" dirty="0"/>
              <a:t>is the </a:t>
            </a:r>
            <a:r>
              <a:rPr lang="en-US" sz="1800" b="1" dirty="0">
                <a:solidFill>
                  <a:srgbClr val="FFFF00"/>
                </a:solidFill>
              </a:rPr>
              <a:t>Lymphoid tissue</a:t>
            </a:r>
            <a:r>
              <a:rPr lang="en-US" sz="1800" dirty="0"/>
              <a:t> that is </a:t>
            </a:r>
            <a:r>
              <a:rPr lang="en-US" sz="1800" b="1" dirty="0">
                <a:solidFill>
                  <a:srgbClr val="FFFF00"/>
                </a:solidFill>
              </a:rPr>
              <a:t>located within the lining of the major tracts </a:t>
            </a:r>
            <a:r>
              <a:rPr lang="en-US" sz="1800" dirty="0"/>
              <a:t>(</a:t>
            </a:r>
            <a:r>
              <a:rPr lang="en-US" sz="1800" i="1" dirty="0"/>
              <a:t>respiratory, digestive and </a:t>
            </a:r>
            <a:r>
              <a:rPr lang="en-US" sz="1800" i="1" dirty="0" err="1"/>
              <a:t>urogenital</a:t>
            </a:r>
            <a:r>
              <a:rPr lang="en-US" sz="1800" i="1" dirty="0"/>
              <a:t> tracts</a:t>
            </a:r>
            <a:r>
              <a:rPr lang="en-US" sz="1800" dirty="0"/>
              <a:t>)</a:t>
            </a:r>
            <a:r>
              <a:rPr lang="en-US" sz="1800" b="1" dirty="0"/>
              <a:t>.</a:t>
            </a:r>
          </a:p>
          <a:p>
            <a:pPr algn="just"/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792"/>
            <a:ext cx="9144000" cy="952500"/>
          </a:xfrm>
        </p:spPr>
        <p:txBody>
          <a:bodyPr>
            <a:noAutofit/>
          </a:bodyPr>
          <a:lstStyle/>
          <a:p>
            <a:r>
              <a:rPr lang="en-US" sz="2000" b="1" dirty="0"/>
              <a:t>Diagrammatic representation of Lymph nodes/glands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4303" r="54151" b="21946"/>
          <a:stretch>
            <a:fillRect/>
          </a:stretch>
        </p:blipFill>
        <p:spPr bwMode="auto">
          <a:xfrm>
            <a:off x="2807804" y="769268"/>
            <a:ext cx="3528392" cy="4908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4265" r="24265" b="10133"/>
          <a:stretch>
            <a:fillRect/>
          </a:stretch>
        </p:blipFill>
        <p:spPr bwMode="auto">
          <a:xfrm>
            <a:off x="1637928" y="-1"/>
            <a:ext cx="5868144" cy="5760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Lhakpa Wangyal\Downloads\tZvX93JJCwGfS9ny9c37JoFx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7277" y="0"/>
            <a:ext cx="3269451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568" y="265212"/>
            <a:ext cx="863080" cy="684419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09338"/>
            <a:ext cx="8686800" cy="4295798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AIDS means </a:t>
            </a:r>
            <a:r>
              <a:rPr lang="en-US" sz="1800" b="1" dirty="0">
                <a:solidFill>
                  <a:srgbClr val="FFFF00"/>
                </a:solidFill>
              </a:rPr>
              <a:t>deficiency of immune system, acquired during the lifetime of  an individual</a:t>
            </a:r>
            <a:r>
              <a:rPr lang="en-US" sz="1800" dirty="0"/>
              <a:t> indicating that it is </a:t>
            </a:r>
            <a:r>
              <a:rPr lang="en-US" sz="1800" b="1" dirty="0">
                <a:solidFill>
                  <a:srgbClr val="FFFF00"/>
                </a:solidFill>
              </a:rPr>
              <a:t>not a congenital disease</a:t>
            </a:r>
            <a:r>
              <a:rPr lang="en-US" sz="1800" dirty="0"/>
              <a:t>. </a:t>
            </a:r>
          </a:p>
          <a:p>
            <a:pPr algn="just"/>
            <a:r>
              <a:rPr lang="en-US" sz="1800" dirty="0"/>
              <a:t>‘Syndrome’ means a </a:t>
            </a:r>
            <a:r>
              <a:rPr lang="en-US" sz="1800" b="1" dirty="0">
                <a:solidFill>
                  <a:srgbClr val="FFFF00"/>
                </a:solidFill>
              </a:rPr>
              <a:t>group of symptoms</a:t>
            </a:r>
            <a:r>
              <a:rPr lang="en-US" sz="1800" dirty="0"/>
              <a:t>. </a:t>
            </a:r>
          </a:p>
          <a:p>
            <a:pPr algn="just"/>
            <a:r>
              <a:rPr lang="en-US" sz="1800" dirty="0"/>
              <a:t>AIDS was first reported in 1981 </a:t>
            </a:r>
          </a:p>
          <a:p>
            <a:pPr algn="just"/>
            <a:r>
              <a:rPr lang="en-US" sz="1800" dirty="0"/>
              <a:t>AIDS has </a:t>
            </a:r>
            <a:r>
              <a:rPr lang="en-US" sz="1800" b="1" dirty="0">
                <a:solidFill>
                  <a:srgbClr val="FFFF00"/>
                </a:solidFill>
              </a:rPr>
              <a:t>spread all over the world and </a:t>
            </a:r>
            <a:r>
              <a:rPr lang="en-US" sz="1800" dirty="0"/>
              <a:t>killed &gt;25 million people.</a:t>
            </a:r>
          </a:p>
          <a:p>
            <a:pPr algn="just"/>
            <a:r>
              <a:rPr lang="en-US" sz="1800" dirty="0"/>
              <a:t>AIDS is caused by a </a:t>
            </a:r>
            <a:r>
              <a:rPr lang="en-US" sz="1800" b="1" dirty="0"/>
              <a:t>retrovirus </a:t>
            </a:r>
            <a:r>
              <a:rPr lang="en-US" sz="1800" dirty="0"/>
              <a:t>called </a:t>
            </a:r>
            <a:r>
              <a:rPr lang="en-US" sz="1800" b="1" dirty="0">
                <a:solidFill>
                  <a:srgbClr val="FFFF00"/>
                </a:solidFill>
              </a:rPr>
              <a:t>Human </a:t>
            </a:r>
            <a:r>
              <a:rPr lang="en-US" sz="1800" b="1" dirty="0" err="1">
                <a:solidFill>
                  <a:srgbClr val="FFFF00"/>
                </a:solidFill>
              </a:rPr>
              <a:t>Immuno</a:t>
            </a:r>
            <a:r>
              <a:rPr lang="en-US" sz="1800" b="1" dirty="0">
                <a:solidFill>
                  <a:srgbClr val="FFFF00"/>
                </a:solidFill>
              </a:rPr>
              <a:t> deficiency Virus (HIV)</a:t>
            </a:r>
            <a:r>
              <a:rPr lang="en-US" sz="1800" b="1" dirty="0"/>
              <a:t>, </a:t>
            </a:r>
            <a:r>
              <a:rPr lang="en-US" sz="1800" dirty="0"/>
              <a:t>which have </a:t>
            </a:r>
            <a:r>
              <a:rPr lang="en-US" sz="1800" b="1" dirty="0">
                <a:solidFill>
                  <a:srgbClr val="FFFF00"/>
                </a:solidFill>
              </a:rPr>
              <a:t>an envelope </a:t>
            </a:r>
            <a:r>
              <a:rPr lang="en-US" sz="1800" dirty="0"/>
              <a:t>enclosing the </a:t>
            </a:r>
            <a:r>
              <a:rPr lang="en-US" sz="1800" b="1" dirty="0">
                <a:solidFill>
                  <a:srgbClr val="FFFF00"/>
                </a:solidFill>
              </a:rPr>
              <a:t>RNA genome</a:t>
            </a:r>
            <a:r>
              <a:rPr lang="en-US" sz="1800" dirty="0"/>
              <a:t>.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04449" y="409228"/>
            <a:ext cx="4555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a typeface="+mj-ea"/>
                <a:cs typeface="+mj-cs"/>
              </a:rPr>
              <a:t>(Acquired </a:t>
            </a:r>
            <a:r>
              <a:rPr lang="en-US" sz="2000" b="1" dirty="0" err="1">
                <a:solidFill>
                  <a:prstClr val="white"/>
                </a:solidFill>
                <a:ea typeface="+mj-ea"/>
                <a:cs typeface="+mj-cs"/>
              </a:rPr>
              <a:t>Immuno</a:t>
            </a:r>
            <a:r>
              <a:rPr lang="en-US" sz="2000" b="1" dirty="0">
                <a:solidFill>
                  <a:prstClr val="white"/>
                </a:solidFill>
                <a:ea typeface="+mj-ea"/>
                <a:cs typeface="+mj-cs"/>
              </a:rPr>
              <a:t> Deficiency Syndrome)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344" y="118838"/>
            <a:ext cx="9144000" cy="684419"/>
          </a:xfrm>
        </p:spPr>
        <p:txBody>
          <a:bodyPr>
            <a:noAutofit/>
          </a:bodyPr>
          <a:lstStyle/>
          <a:p>
            <a:r>
              <a:rPr lang="en-US" sz="3200" dirty="0"/>
              <a:t>Structure of Human Immunodeficiency Virus (HIV)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6856" y="989037"/>
            <a:ext cx="8229600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" y="49188"/>
            <a:ext cx="9144000" cy="571501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Transmission of HIV-infection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620689"/>
            <a:ext cx="8686800" cy="3923772"/>
          </a:xfrm>
        </p:spPr>
        <p:txBody>
          <a:bodyPr>
            <a:noAutofit/>
          </a:bodyPr>
          <a:lstStyle/>
          <a:p>
            <a:pPr algn="just"/>
            <a:r>
              <a:rPr lang="en-US" sz="1800" b="1" dirty="0">
                <a:solidFill>
                  <a:srgbClr val="FFFF00"/>
                </a:solidFill>
              </a:rPr>
              <a:t>Transmission of HIV-infection </a:t>
            </a:r>
            <a:r>
              <a:rPr lang="en-US" sz="1800" dirty="0"/>
              <a:t>generally occurs by </a:t>
            </a:r>
          </a:p>
          <a:p>
            <a:pPr lvl="1" algn="just"/>
            <a:r>
              <a:rPr lang="en-US" sz="1800" dirty="0">
                <a:solidFill>
                  <a:srgbClr val="FFFF00"/>
                </a:solidFill>
              </a:rPr>
              <a:t>sexual contact </a:t>
            </a:r>
            <a:r>
              <a:rPr lang="en-US" sz="1800" dirty="0"/>
              <a:t>with infected person, </a:t>
            </a:r>
          </a:p>
          <a:p>
            <a:pPr lvl="1" algn="just"/>
            <a:r>
              <a:rPr lang="en-US" sz="1800" dirty="0"/>
              <a:t>by </a:t>
            </a:r>
            <a:r>
              <a:rPr lang="en-US" sz="1800" dirty="0">
                <a:solidFill>
                  <a:srgbClr val="FFFF00"/>
                </a:solidFill>
              </a:rPr>
              <a:t>transfusion of contaminated blood and blood products</a:t>
            </a:r>
            <a:r>
              <a:rPr lang="en-US" sz="1800" dirty="0"/>
              <a:t>, </a:t>
            </a:r>
          </a:p>
          <a:p>
            <a:pPr lvl="1" algn="just"/>
            <a:r>
              <a:rPr lang="en-US" sz="1800" dirty="0"/>
              <a:t>by </a:t>
            </a:r>
            <a:r>
              <a:rPr lang="en-US" sz="1800" dirty="0">
                <a:solidFill>
                  <a:srgbClr val="FFFF00"/>
                </a:solidFill>
              </a:rPr>
              <a:t>sharing infected needles</a:t>
            </a:r>
            <a:r>
              <a:rPr lang="en-US" sz="1800" dirty="0"/>
              <a:t> as in the case of intravenous drug abusers and </a:t>
            </a:r>
          </a:p>
          <a:p>
            <a:pPr lvl="1" algn="just"/>
            <a:r>
              <a:rPr lang="en-US" sz="1800" dirty="0"/>
              <a:t>from </a:t>
            </a:r>
            <a:r>
              <a:rPr lang="en-US" sz="1800" dirty="0">
                <a:solidFill>
                  <a:srgbClr val="FFFF00"/>
                </a:solidFill>
              </a:rPr>
              <a:t>infected mother to her child </a:t>
            </a:r>
            <a:r>
              <a:rPr lang="en-US" sz="1800" dirty="0"/>
              <a:t>through placenta.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3244"/>
            <a:ext cx="8229600" cy="448444"/>
          </a:xfrm>
        </p:spPr>
        <p:txBody>
          <a:bodyPr>
            <a:normAutofit/>
          </a:bodyPr>
          <a:lstStyle/>
          <a:p>
            <a:r>
              <a:rPr lang="en-US" sz="2000" b="1" dirty="0"/>
              <a:t>High risk people (HIV)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41912"/>
            <a:ext cx="8964488" cy="4119844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People who are at high risk of getting HIV infection includes – </a:t>
            </a:r>
          </a:p>
          <a:p>
            <a:pPr lvl="1" algn="just"/>
            <a:r>
              <a:rPr lang="en-US" sz="1800" dirty="0"/>
              <a:t>individuals who have </a:t>
            </a:r>
            <a:r>
              <a:rPr lang="en-US" sz="1800" b="1" dirty="0">
                <a:solidFill>
                  <a:srgbClr val="FFFF00"/>
                </a:solidFill>
              </a:rPr>
              <a:t>multiple sexual partners</a:t>
            </a:r>
            <a:r>
              <a:rPr lang="en-US" sz="1800" dirty="0"/>
              <a:t>, </a:t>
            </a:r>
          </a:p>
          <a:p>
            <a:pPr lvl="1" algn="just"/>
            <a:r>
              <a:rPr lang="en-US" sz="1800" b="1" dirty="0">
                <a:solidFill>
                  <a:srgbClr val="FFFF00"/>
                </a:solidFill>
              </a:rPr>
              <a:t>drug addicts </a:t>
            </a:r>
            <a:r>
              <a:rPr lang="en-US" sz="1800" dirty="0"/>
              <a:t>who take drugs intravenously, </a:t>
            </a:r>
          </a:p>
          <a:p>
            <a:pPr lvl="1" algn="just"/>
            <a:r>
              <a:rPr lang="en-US" sz="1800" dirty="0"/>
              <a:t>Individuals </a:t>
            </a:r>
            <a:r>
              <a:rPr lang="en-US" sz="1800" b="1" dirty="0">
                <a:solidFill>
                  <a:srgbClr val="FFFF00"/>
                </a:solidFill>
              </a:rPr>
              <a:t>who require repeated blood transfusions</a:t>
            </a:r>
            <a:r>
              <a:rPr lang="en-US" sz="1800" b="1" dirty="0"/>
              <a:t> </a:t>
            </a:r>
            <a:r>
              <a:rPr lang="en-US" sz="1800" dirty="0"/>
              <a:t>and </a:t>
            </a:r>
          </a:p>
          <a:p>
            <a:pPr lvl="1" algn="just"/>
            <a:r>
              <a:rPr lang="en-US" sz="1800" b="1" dirty="0">
                <a:solidFill>
                  <a:srgbClr val="FFFF00"/>
                </a:solidFill>
              </a:rPr>
              <a:t>children born </a:t>
            </a:r>
            <a:r>
              <a:rPr lang="en-US" sz="1800" b="1" dirty="0"/>
              <a:t>to </a:t>
            </a:r>
            <a:r>
              <a:rPr lang="en-US" sz="1800" dirty="0"/>
              <a:t>an </a:t>
            </a:r>
            <a:r>
              <a:rPr lang="en-US" sz="1800" b="1" dirty="0">
                <a:solidFill>
                  <a:srgbClr val="FFFF00"/>
                </a:solidFill>
              </a:rPr>
              <a:t>HIV infected mother</a:t>
            </a:r>
            <a:r>
              <a:rPr lang="en-US" sz="1800" dirty="0"/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3244"/>
            <a:ext cx="8229600" cy="448444"/>
          </a:xfrm>
        </p:spPr>
        <p:txBody>
          <a:bodyPr>
            <a:normAutofit/>
          </a:bodyPr>
          <a:lstStyle/>
          <a:p>
            <a:r>
              <a:rPr lang="en-US" sz="2000" b="1" dirty="0"/>
              <a:t>Time-lag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9307"/>
            <a:ext cx="8964488" cy="3816425"/>
          </a:xfrm>
        </p:spPr>
        <p:txBody>
          <a:bodyPr>
            <a:noAutofit/>
          </a:bodyPr>
          <a:lstStyle/>
          <a:p>
            <a:pPr algn="just"/>
            <a:r>
              <a:rPr lang="en-US" sz="1800" b="1" dirty="0">
                <a:solidFill>
                  <a:srgbClr val="FFFF00"/>
                </a:solidFill>
              </a:rPr>
              <a:t>Time-lag</a:t>
            </a:r>
            <a:r>
              <a:rPr lang="en-US" sz="1800" dirty="0"/>
              <a:t> is the </a:t>
            </a:r>
            <a:r>
              <a:rPr lang="en-US" sz="1800" dirty="0">
                <a:solidFill>
                  <a:srgbClr val="FFFF00"/>
                </a:solidFill>
              </a:rPr>
              <a:t>period between </a:t>
            </a:r>
            <a:r>
              <a:rPr lang="en-US" sz="1800" dirty="0"/>
              <a:t>the </a:t>
            </a:r>
            <a:r>
              <a:rPr lang="en-US" sz="1800" b="1" dirty="0">
                <a:solidFill>
                  <a:srgbClr val="FFFF00"/>
                </a:solidFill>
              </a:rPr>
              <a:t>infection</a:t>
            </a:r>
            <a:r>
              <a:rPr lang="en-US" sz="1800" dirty="0"/>
              <a:t> and </a:t>
            </a:r>
            <a:r>
              <a:rPr lang="en-US" sz="1800" b="1" dirty="0">
                <a:solidFill>
                  <a:srgbClr val="FFFF00"/>
                </a:solidFill>
              </a:rPr>
              <a:t>appearance of AIDS symptoms</a:t>
            </a:r>
            <a:r>
              <a:rPr lang="en-US" sz="1800" dirty="0"/>
              <a:t>. </a:t>
            </a:r>
          </a:p>
          <a:p>
            <a:pPr algn="just"/>
            <a:r>
              <a:rPr lang="en-US" sz="1800" dirty="0"/>
              <a:t>Time lag may vary from a </a:t>
            </a:r>
            <a:r>
              <a:rPr lang="en-US" sz="1800" b="1" dirty="0">
                <a:solidFill>
                  <a:srgbClr val="FFFF00"/>
                </a:solidFill>
              </a:rPr>
              <a:t>few months to many years </a:t>
            </a:r>
            <a:r>
              <a:rPr lang="en-US" sz="1800" dirty="0"/>
              <a:t>(usually 5-10 years).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187"/>
            <a:ext cx="9144000" cy="520452"/>
          </a:xfrm>
        </p:spPr>
        <p:txBody>
          <a:bodyPr>
            <a:normAutofit/>
          </a:bodyPr>
          <a:lstStyle/>
          <a:p>
            <a:r>
              <a:rPr lang="en-US" sz="2000" b="1" dirty="0"/>
              <a:t>Maintaining and achieving good health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81236"/>
            <a:ext cx="9036496" cy="4536504"/>
          </a:xfrm>
        </p:spPr>
        <p:txBody>
          <a:bodyPr>
            <a:noAutofit/>
          </a:bodyPr>
          <a:lstStyle/>
          <a:p>
            <a:pPr algn="just"/>
            <a:r>
              <a:rPr lang="en-US" sz="1800" b="1" dirty="0"/>
              <a:t>Enlist important things you need to do for maintaining and achieving good health.</a:t>
            </a:r>
          </a:p>
          <a:p>
            <a:pPr algn="just"/>
            <a:r>
              <a:rPr lang="en-US" sz="1800" b="1" dirty="0">
                <a:solidFill>
                  <a:srgbClr val="FFFF00"/>
                </a:solidFill>
              </a:rPr>
              <a:t>Ways for maintaining and achieving good health;</a:t>
            </a:r>
          </a:p>
          <a:p>
            <a:pPr lvl="1" algn="just">
              <a:buFont typeface="Wingdings" pitchFamily="2" charset="2"/>
              <a:buChar char="ü"/>
            </a:pPr>
            <a:r>
              <a:rPr lang="en-US" sz="1800" dirty="0">
                <a:solidFill>
                  <a:srgbClr val="FFFF00"/>
                </a:solidFill>
              </a:rPr>
              <a:t>Balanced diet, </a:t>
            </a:r>
          </a:p>
          <a:p>
            <a:pPr lvl="1" algn="just">
              <a:buFont typeface="Wingdings" pitchFamily="2" charset="2"/>
              <a:buChar char="ü"/>
            </a:pPr>
            <a:r>
              <a:rPr lang="en-US" sz="1800" dirty="0">
                <a:solidFill>
                  <a:srgbClr val="FFFF00"/>
                </a:solidFill>
              </a:rPr>
              <a:t>Personal hygiene ,</a:t>
            </a:r>
          </a:p>
          <a:p>
            <a:pPr lvl="1" algn="just">
              <a:buFont typeface="Wingdings" pitchFamily="2" charset="2"/>
              <a:buChar char="ü"/>
            </a:pPr>
            <a:r>
              <a:rPr lang="en-US" sz="1800" dirty="0">
                <a:solidFill>
                  <a:srgbClr val="FFFF00"/>
                </a:solidFill>
              </a:rPr>
              <a:t>Regular exercise: </a:t>
            </a:r>
            <a:r>
              <a:rPr lang="en-US" sz="1800" dirty="0"/>
              <a:t>Practicing yoga to achieve physical and mental health. </a:t>
            </a:r>
          </a:p>
          <a:p>
            <a:pPr lvl="1" algn="just">
              <a:buFont typeface="Wingdings" pitchFamily="2" charset="2"/>
              <a:buChar char="ü"/>
            </a:pPr>
            <a:r>
              <a:rPr lang="en-US" sz="1800" dirty="0">
                <a:solidFill>
                  <a:srgbClr val="FFFF00"/>
                </a:solidFill>
              </a:rPr>
              <a:t>Awareness about diseases and their effect on different bodily functions, </a:t>
            </a:r>
          </a:p>
          <a:p>
            <a:pPr lvl="1" algn="just">
              <a:buFont typeface="Wingdings" pitchFamily="2" charset="2"/>
              <a:buChar char="ü"/>
            </a:pPr>
            <a:r>
              <a:rPr lang="en-US" sz="1800" dirty="0">
                <a:solidFill>
                  <a:srgbClr val="FFFF00"/>
                </a:solidFill>
              </a:rPr>
              <a:t>Vaccination and </a:t>
            </a:r>
            <a:r>
              <a:rPr lang="en-US" sz="1800" dirty="0" err="1">
                <a:solidFill>
                  <a:srgbClr val="FFFF00"/>
                </a:solidFill>
              </a:rPr>
              <a:t>immunisation</a:t>
            </a:r>
            <a:r>
              <a:rPr lang="en-US" sz="1800" dirty="0">
                <a:solidFill>
                  <a:srgbClr val="FFFF00"/>
                </a:solidFill>
              </a:rPr>
              <a:t> against infectious diseases, </a:t>
            </a:r>
          </a:p>
          <a:p>
            <a:pPr lvl="1" algn="just">
              <a:buFont typeface="Wingdings" pitchFamily="2" charset="2"/>
              <a:buChar char="ü"/>
            </a:pPr>
            <a:r>
              <a:rPr lang="en-US" sz="1800" dirty="0">
                <a:solidFill>
                  <a:srgbClr val="FFFF00"/>
                </a:solidFill>
              </a:rPr>
              <a:t>Proper disposal of wastes, </a:t>
            </a:r>
          </a:p>
          <a:p>
            <a:pPr lvl="1" algn="just">
              <a:buFont typeface="Wingdings" pitchFamily="2" charset="2"/>
              <a:buChar char="ü"/>
            </a:pPr>
            <a:r>
              <a:rPr lang="en-US" sz="1800" dirty="0">
                <a:solidFill>
                  <a:srgbClr val="FFFF00"/>
                </a:solidFill>
              </a:rPr>
              <a:t>Control of vectors and </a:t>
            </a:r>
          </a:p>
          <a:p>
            <a:pPr lvl="1" algn="just">
              <a:buFont typeface="Wingdings" pitchFamily="2" charset="2"/>
              <a:buChar char="ü"/>
            </a:pPr>
            <a:r>
              <a:rPr lang="en-US" sz="1800" dirty="0">
                <a:solidFill>
                  <a:srgbClr val="FFFF00"/>
                </a:solidFill>
              </a:rPr>
              <a:t>Maintenance of hygienic food and water resources.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20"/>
            <a:ext cx="8229600" cy="952500"/>
          </a:xfrm>
        </p:spPr>
        <p:txBody>
          <a:bodyPr>
            <a:normAutofit/>
          </a:bodyPr>
          <a:lstStyle/>
          <a:p>
            <a:r>
              <a:rPr lang="en-US" sz="2000" b="1" dirty="0"/>
              <a:t>Prevention of AIDS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769268"/>
            <a:ext cx="8712968" cy="4536504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US" sz="1800" b="1" dirty="0"/>
              <a:t>As AIDS has no cure, prevention is the best option. </a:t>
            </a:r>
          </a:p>
          <a:p>
            <a:pPr algn="just"/>
            <a:r>
              <a:rPr lang="en-US" sz="1800" b="1" dirty="0">
                <a:solidFill>
                  <a:srgbClr val="FFFF00"/>
                </a:solidFill>
              </a:rPr>
              <a:t>Following conscious </a:t>
            </a:r>
            <a:r>
              <a:rPr lang="en-US" sz="1800" b="1" dirty="0" err="1">
                <a:solidFill>
                  <a:srgbClr val="FFFF00"/>
                </a:solidFill>
              </a:rPr>
              <a:t>behaviour</a:t>
            </a:r>
            <a:r>
              <a:rPr lang="en-US" sz="1800" b="1" dirty="0">
                <a:solidFill>
                  <a:srgbClr val="FFFF00"/>
                </a:solidFill>
              </a:rPr>
              <a:t> patterns </a:t>
            </a:r>
            <a:r>
              <a:rPr lang="en-US" sz="1800" dirty="0"/>
              <a:t>(More often, HIV infection </a:t>
            </a:r>
            <a:r>
              <a:rPr lang="en-US" sz="1800" b="1" dirty="0"/>
              <a:t>spreads due to conscious </a:t>
            </a:r>
            <a:r>
              <a:rPr lang="en-US" sz="1800" b="1" dirty="0" err="1"/>
              <a:t>behaviour</a:t>
            </a:r>
            <a:r>
              <a:rPr lang="en-US" sz="1800" b="1" dirty="0"/>
              <a:t> patterns</a:t>
            </a:r>
            <a:r>
              <a:rPr lang="en-US" sz="1800" b="1" dirty="0">
                <a:solidFill>
                  <a:srgbClr val="FFFF00"/>
                </a:solidFill>
              </a:rPr>
              <a:t> </a:t>
            </a:r>
            <a:r>
              <a:rPr lang="en-US" sz="1800" i="1" dirty="0"/>
              <a:t>-not something that happens inadvertently, like pneumonia or typhoid)</a:t>
            </a:r>
            <a:r>
              <a:rPr lang="en-US" sz="1800" dirty="0"/>
              <a:t>. </a:t>
            </a:r>
          </a:p>
          <a:p>
            <a:pPr algn="just"/>
            <a:r>
              <a:rPr lang="en-US" sz="1800" b="1" dirty="0">
                <a:solidFill>
                  <a:srgbClr val="FFFF00"/>
                </a:solidFill>
              </a:rPr>
              <a:t>Proper screening and monitoring of blood for </a:t>
            </a:r>
            <a:r>
              <a:rPr lang="en-US" sz="1800" b="1" dirty="0" err="1">
                <a:solidFill>
                  <a:srgbClr val="FFFF00"/>
                </a:solidFill>
              </a:rPr>
              <a:t>transfution</a:t>
            </a:r>
            <a:r>
              <a:rPr lang="en-US" sz="1800" b="1" dirty="0">
                <a:solidFill>
                  <a:srgbClr val="FFFF00"/>
                </a:solidFill>
              </a:rPr>
              <a:t> </a:t>
            </a:r>
            <a:r>
              <a:rPr lang="en-US" sz="1800" b="1" dirty="0"/>
              <a:t>(Infection in blood transfusion patients, new-</a:t>
            </a:r>
            <a:r>
              <a:rPr lang="en-US" sz="1800" b="1" dirty="0" err="1"/>
              <a:t>borns</a:t>
            </a:r>
            <a:r>
              <a:rPr lang="en-US" sz="1800" b="1" dirty="0"/>
              <a:t> (from mother) </a:t>
            </a:r>
            <a:r>
              <a:rPr lang="en-US" sz="1800" dirty="0"/>
              <a:t>etc., may take place due to </a:t>
            </a:r>
            <a:r>
              <a:rPr lang="en-US" sz="1800" b="1" dirty="0"/>
              <a:t>poor monitoring</a:t>
            </a:r>
            <a:r>
              <a:rPr lang="en-US" sz="1800" dirty="0"/>
              <a:t>. The only excuse may be ignorance and it has been rightly said – “don’t die of ignorance”). </a:t>
            </a:r>
          </a:p>
          <a:p>
            <a:pPr algn="just"/>
            <a:r>
              <a:rPr lang="en-US" sz="1800" b="1" dirty="0">
                <a:solidFill>
                  <a:srgbClr val="FFFF00"/>
                </a:solidFill>
              </a:rPr>
              <a:t>Educating people </a:t>
            </a:r>
            <a:r>
              <a:rPr lang="en-US" sz="1800" dirty="0"/>
              <a:t>At national level [In India, the </a:t>
            </a:r>
            <a:r>
              <a:rPr lang="en-US" sz="1800" b="1" dirty="0">
                <a:solidFill>
                  <a:srgbClr val="FFFF00"/>
                </a:solidFill>
              </a:rPr>
              <a:t>National AIDS Control </a:t>
            </a:r>
            <a:r>
              <a:rPr lang="en-US" sz="1800" b="1" dirty="0" err="1">
                <a:solidFill>
                  <a:srgbClr val="FFFF00"/>
                </a:solidFill>
              </a:rPr>
              <a:t>Organisation</a:t>
            </a:r>
            <a:r>
              <a:rPr lang="en-US" sz="1800" b="1" dirty="0">
                <a:solidFill>
                  <a:srgbClr val="FFFF00"/>
                </a:solidFill>
              </a:rPr>
              <a:t> (NACO) </a:t>
            </a:r>
            <a:r>
              <a:rPr lang="en-US" sz="1800" dirty="0"/>
              <a:t>and other </a:t>
            </a:r>
            <a:r>
              <a:rPr lang="en-US" sz="1800" b="1" dirty="0">
                <a:solidFill>
                  <a:srgbClr val="FFFF00"/>
                </a:solidFill>
              </a:rPr>
              <a:t>non-governmental </a:t>
            </a:r>
            <a:r>
              <a:rPr lang="en-US" sz="1800" b="1" dirty="0" err="1">
                <a:solidFill>
                  <a:srgbClr val="FFFF00"/>
                </a:solidFill>
              </a:rPr>
              <a:t>organisation</a:t>
            </a:r>
            <a:r>
              <a:rPr lang="en-US" sz="1800" b="1" dirty="0">
                <a:solidFill>
                  <a:srgbClr val="FFFF00"/>
                </a:solidFill>
              </a:rPr>
              <a:t> (NGOs) </a:t>
            </a:r>
            <a:r>
              <a:rPr lang="en-US" sz="1800" dirty="0"/>
              <a:t>are doing a lot to educate people about AIDS] and for world wide, </a:t>
            </a:r>
            <a:r>
              <a:rPr lang="en-US" sz="1800" b="1" dirty="0">
                <a:solidFill>
                  <a:srgbClr val="FFFF00"/>
                </a:solidFill>
              </a:rPr>
              <a:t>WHO </a:t>
            </a:r>
            <a:r>
              <a:rPr lang="en-US" sz="1800" dirty="0"/>
              <a:t>has started a number of </a:t>
            </a:r>
            <a:r>
              <a:rPr lang="en-US" sz="1800" dirty="0" err="1"/>
              <a:t>programmes</a:t>
            </a:r>
            <a:r>
              <a:rPr lang="en-US" sz="1800" dirty="0"/>
              <a:t> to prevent the spreading of HIV infection.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4828"/>
            <a:ext cx="9144000" cy="952500"/>
          </a:xfrm>
        </p:spPr>
        <p:txBody>
          <a:bodyPr>
            <a:noAutofit/>
          </a:bodyPr>
          <a:lstStyle/>
          <a:p>
            <a:r>
              <a:rPr lang="en-US" sz="2000" b="1" dirty="0"/>
              <a:t>Physical and psychological well-being of HIV/AIDS infected persons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625253"/>
            <a:ext cx="8640960" cy="4536504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HIV/AIDS is </a:t>
            </a:r>
            <a:r>
              <a:rPr lang="en-US" sz="1800" b="1" dirty="0">
                <a:solidFill>
                  <a:srgbClr val="FFFF00"/>
                </a:solidFill>
              </a:rPr>
              <a:t>not spread by mere touch </a:t>
            </a:r>
            <a:r>
              <a:rPr lang="en-US" sz="1800" dirty="0"/>
              <a:t>or </a:t>
            </a:r>
            <a:r>
              <a:rPr lang="en-US" sz="1800" b="1" dirty="0">
                <a:solidFill>
                  <a:srgbClr val="FFFF00"/>
                </a:solidFill>
              </a:rPr>
              <a:t>physical contact.</a:t>
            </a:r>
            <a:endParaRPr lang="en-US" sz="1800" dirty="0"/>
          </a:p>
          <a:p>
            <a:pPr algn="just"/>
            <a:r>
              <a:rPr lang="en-US" sz="1800" dirty="0"/>
              <a:t>HIV/AIDS </a:t>
            </a:r>
            <a:r>
              <a:rPr lang="en-US" sz="1800" b="1" dirty="0">
                <a:solidFill>
                  <a:srgbClr val="FFFF00"/>
                </a:solidFill>
              </a:rPr>
              <a:t>spreads only through body fluids</a:t>
            </a:r>
            <a:r>
              <a:rPr lang="en-US" sz="1800" dirty="0"/>
              <a:t>. </a:t>
            </a:r>
          </a:p>
          <a:p>
            <a:pPr algn="just"/>
            <a:r>
              <a:rPr lang="en-US" sz="1800" dirty="0"/>
              <a:t>For the </a:t>
            </a:r>
            <a:r>
              <a:rPr lang="en-US" sz="1800" dirty="0">
                <a:solidFill>
                  <a:srgbClr val="FFFF00"/>
                </a:solidFill>
              </a:rPr>
              <a:t>physical and psychological well-being</a:t>
            </a:r>
            <a:r>
              <a:rPr lang="en-US" sz="1800" dirty="0"/>
              <a:t>, HIV/AIDS infected persons </a:t>
            </a:r>
            <a:r>
              <a:rPr lang="en-US" sz="1800" dirty="0">
                <a:solidFill>
                  <a:srgbClr val="FFFF00"/>
                </a:solidFill>
              </a:rPr>
              <a:t>should not be isolated </a:t>
            </a:r>
            <a:r>
              <a:rPr lang="en-US" sz="1800" dirty="0"/>
              <a:t>from family and society.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532" y="-111224"/>
            <a:ext cx="5099407" cy="736476"/>
          </a:xfrm>
        </p:spPr>
        <p:txBody>
          <a:bodyPr>
            <a:normAutofit/>
          </a:bodyPr>
          <a:lstStyle/>
          <a:p>
            <a:r>
              <a:rPr lang="en-US" sz="1200" b="1" dirty="0">
                <a:solidFill>
                  <a:srgbClr val="FFFF00"/>
                </a:solidFill>
              </a:rPr>
              <a:t>Life Cycle Of HIV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020576" y="408085"/>
            <a:ext cx="1570945" cy="577207"/>
            <a:chOff x="3275078" y="408084"/>
            <a:chExt cx="2535245" cy="577207"/>
          </a:xfrm>
        </p:grpSpPr>
        <p:sp>
          <p:nvSpPr>
            <p:cNvPr id="6" name="Down Arrow 5"/>
            <p:cNvSpPr/>
            <p:nvPr/>
          </p:nvSpPr>
          <p:spPr>
            <a:xfrm>
              <a:off x="4355976" y="697259"/>
              <a:ext cx="360040" cy="288032"/>
            </a:xfrm>
            <a:prstGeom prst="downArrow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75078" y="408084"/>
              <a:ext cx="2535245" cy="3407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sz="1200" b="1" dirty="0"/>
                <a:t>HIV gets into the body of the person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166371" y="913284"/>
            <a:ext cx="1279355" cy="576064"/>
            <a:chOff x="3509461" y="1255036"/>
            <a:chExt cx="2064668" cy="576064"/>
          </a:xfrm>
        </p:grpSpPr>
        <p:sp>
          <p:nvSpPr>
            <p:cNvPr id="7" name="Down Arrow 6"/>
            <p:cNvSpPr/>
            <p:nvPr/>
          </p:nvSpPr>
          <p:spPr>
            <a:xfrm>
              <a:off x="4355976" y="1543068"/>
              <a:ext cx="360040" cy="288032"/>
            </a:xfrm>
            <a:prstGeom prst="downArrow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509461" y="1255036"/>
              <a:ext cx="2064668" cy="3407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sz="1200" b="1" dirty="0"/>
                <a:t>HIV enters into macrophages 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-26956" y="1417340"/>
            <a:ext cx="5666008" cy="576064"/>
            <a:chOff x="-36576" y="2097069"/>
            <a:chExt cx="9144000" cy="576064"/>
          </a:xfrm>
        </p:grpSpPr>
        <p:sp>
          <p:nvSpPr>
            <p:cNvPr id="8" name="Down Arrow 7"/>
            <p:cNvSpPr/>
            <p:nvPr/>
          </p:nvSpPr>
          <p:spPr>
            <a:xfrm>
              <a:off x="4355975" y="2385101"/>
              <a:ext cx="360040" cy="288032"/>
            </a:xfrm>
            <a:prstGeom prst="downArrow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-36576" y="2097069"/>
              <a:ext cx="9144000" cy="3407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sz="1200" b="1" dirty="0"/>
                <a:t>RNA genome of the virus replicates to form viral DNA using reverse transcriptase. 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-180528" y="1921396"/>
            <a:ext cx="5406442" cy="548779"/>
            <a:chOff x="-274686" y="2884784"/>
            <a:chExt cx="8725106" cy="548779"/>
          </a:xfrm>
        </p:grpSpPr>
        <p:sp>
          <p:nvSpPr>
            <p:cNvPr id="9" name="Down Arrow 8"/>
            <p:cNvSpPr/>
            <p:nvPr/>
          </p:nvSpPr>
          <p:spPr>
            <a:xfrm>
              <a:off x="4355977" y="3145531"/>
              <a:ext cx="360040" cy="288032"/>
            </a:xfrm>
            <a:prstGeom prst="downArrow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274686" y="2884784"/>
              <a:ext cx="872510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Viral DNA gets incorporated into host cell’s DNA using integrase 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018033" y="2425452"/>
            <a:ext cx="1576031" cy="576064"/>
            <a:chOff x="3300275" y="3470140"/>
            <a:chExt cx="2543453" cy="576064"/>
          </a:xfrm>
        </p:grpSpPr>
        <p:sp>
          <p:nvSpPr>
            <p:cNvPr id="10" name="Down Arrow 9"/>
            <p:cNvSpPr/>
            <p:nvPr/>
          </p:nvSpPr>
          <p:spPr>
            <a:xfrm>
              <a:off x="4355976" y="3758172"/>
              <a:ext cx="360040" cy="288032"/>
            </a:xfrm>
            <a:prstGeom prst="downArrow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300275" y="3470140"/>
              <a:ext cx="2543453" cy="3407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sz="1200" b="1" dirty="0"/>
                <a:t>Infected cells produce virus particles 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0971" y="2929508"/>
            <a:ext cx="5510155" cy="576064"/>
            <a:chOff x="89152" y="4207364"/>
            <a:chExt cx="8892480" cy="576064"/>
          </a:xfrm>
        </p:grpSpPr>
        <p:sp>
          <p:nvSpPr>
            <p:cNvPr id="11" name="Down Arrow 10"/>
            <p:cNvSpPr/>
            <p:nvPr/>
          </p:nvSpPr>
          <p:spPr>
            <a:xfrm>
              <a:off x="4355976" y="4495396"/>
              <a:ext cx="360040" cy="288032"/>
            </a:xfrm>
            <a:prstGeom prst="downArrow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9152" y="4207364"/>
              <a:ext cx="8892480" cy="3407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sz="1200" b="1" dirty="0"/>
                <a:t>The macrophages acts like a HIV factory by continuous production of virus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-38268" y="3396988"/>
            <a:ext cx="6473808" cy="612640"/>
            <a:chOff x="-36512" y="4386812"/>
            <a:chExt cx="10447656" cy="612640"/>
          </a:xfrm>
        </p:grpSpPr>
        <p:sp>
          <p:nvSpPr>
            <p:cNvPr id="12" name="Down Arrow 11"/>
            <p:cNvSpPr/>
            <p:nvPr/>
          </p:nvSpPr>
          <p:spPr>
            <a:xfrm>
              <a:off x="4355976" y="4711420"/>
              <a:ext cx="360040" cy="288032"/>
            </a:xfrm>
            <a:prstGeom prst="downArrow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-36512" y="4386812"/>
              <a:ext cx="10447656" cy="3407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sz="1200" b="1" dirty="0"/>
                <a:t>Simultaneously, HIV enters into helper T-lymphocytes (</a:t>
              </a:r>
              <a:r>
                <a:rPr lang="en-US" sz="1200" b="1" dirty="0" err="1"/>
                <a:t>T</a:t>
              </a:r>
              <a:r>
                <a:rPr lang="en-US" sz="1200" b="1" baseline="-25000" dirty="0" err="1"/>
                <a:t>h</a:t>
              </a:r>
              <a:r>
                <a:rPr lang="en-US" sz="1200" b="1" dirty="0"/>
                <a:t>), replicates and produce progeny viruses.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3480" y="3937620"/>
            <a:ext cx="5353988" cy="576064"/>
            <a:chOff x="707063" y="5734045"/>
            <a:chExt cx="8640451" cy="576064"/>
          </a:xfrm>
        </p:grpSpPr>
        <p:sp>
          <p:nvSpPr>
            <p:cNvPr id="13" name="Down Arrow 12"/>
            <p:cNvSpPr/>
            <p:nvPr/>
          </p:nvSpPr>
          <p:spPr>
            <a:xfrm>
              <a:off x="4355975" y="6022077"/>
              <a:ext cx="360040" cy="288032"/>
            </a:xfrm>
            <a:prstGeom prst="downArrow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07063" y="5734045"/>
              <a:ext cx="8640451" cy="3407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sz="1200" b="1" dirty="0"/>
                <a:t>The progeny viruses released in the blood attack other helper T-lymphocytes. 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-26956" y="4441676"/>
            <a:ext cx="6030448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1200" b="1" dirty="0"/>
              <a:t>This is repeated leading to a progressive decrease in the number of helper T-lymphocytes in the body of the infected person.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8EA8F-F0B8-3542-8F6C-3FC85928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498" y="245906"/>
            <a:ext cx="235725" cy="231277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BE648631-8F58-BA42-AFE8-3C84EDA26F02}"/>
              </a:ext>
            </a:extLst>
          </p:cNvPr>
          <p:cNvGrpSpPr/>
          <p:nvPr/>
        </p:nvGrpSpPr>
        <p:grpSpPr>
          <a:xfrm>
            <a:off x="4266971" y="33185"/>
            <a:ext cx="817524" cy="1489348"/>
            <a:chOff x="4266971" y="33185"/>
            <a:chExt cx="817524" cy="1489348"/>
          </a:xfrm>
        </p:grpSpPr>
        <p:pic>
          <p:nvPicPr>
            <p:cNvPr id="1026" name="Picture 2" descr="Body Body Outline Transparent Background - Clip Art Library">
              <a:extLst>
                <a:ext uri="{FF2B5EF4-FFF2-40B4-BE49-F238E27FC236}">
                  <a16:creationId xmlns:a16="http://schemas.microsoft.com/office/drawing/2014/main" id="{061F28A5-22E6-7846-9379-7CD85C4C3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427" b="89720" l="8917" r="89809">
                          <a14:foregroundMark x1="45860" y1="6542" x2="45860" y2="6542"/>
                          <a14:foregroundMark x1="47771" y1="3427" x2="47771" y2="3427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41"/>
            <a:stretch/>
          </p:blipFill>
          <p:spPr bwMode="auto">
            <a:xfrm>
              <a:off x="4296177" y="97495"/>
              <a:ext cx="747537" cy="1358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9AB9FD15-F459-8146-8350-289B05669BF9}"/>
                </a:ext>
              </a:extLst>
            </p:cNvPr>
            <p:cNvSpPr/>
            <p:nvPr/>
          </p:nvSpPr>
          <p:spPr>
            <a:xfrm>
              <a:off x="4266971" y="33185"/>
              <a:ext cx="817524" cy="1489348"/>
            </a:xfrm>
            <a:prstGeom prst="frame">
              <a:avLst>
                <a:gd name="adj1" fmla="val 83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6CCCB64-BA48-7F49-B1EB-526823A27C40}"/>
              </a:ext>
            </a:extLst>
          </p:cNvPr>
          <p:cNvGrpSpPr/>
          <p:nvPr/>
        </p:nvGrpSpPr>
        <p:grpSpPr>
          <a:xfrm>
            <a:off x="5365258" y="924009"/>
            <a:ext cx="3647910" cy="2571839"/>
            <a:chOff x="5365258" y="924009"/>
            <a:chExt cx="3647910" cy="257183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A08461-43A7-2946-807F-D2B09A6963A5}"/>
                </a:ext>
              </a:extLst>
            </p:cNvPr>
            <p:cNvGrpSpPr/>
            <p:nvPr/>
          </p:nvGrpSpPr>
          <p:grpSpPr>
            <a:xfrm>
              <a:off x="5365258" y="924009"/>
              <a:ext cx="3647910" cy="2571839"/>
              <a:chOff x="5410056" y="915234"/>
              <a:chExt cx="3647910" cy="2571839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DEE46C47-61E8-D840-857E-D895EE015F86}"/>
                  </a:ext>
                </a:extLst>
              </p:cNvPr>
              <p:cNvSpPr/>
              <p:nvPr/>
            </p:nvSpPr>
            <p:spPr>
              <a:xfrm rot="5400000">
                <a:off x="5948091" y="377199"/>
                <a:ext cx="2571839" cy="36479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EF0C7591-FBD8-2E41-89EC-9C69EE7D0B58}"/>
                  </a:ext>
                </a:extLst>
              </p:cNvPr>
              <p:cNvSpPr/>
              <p:nvPr/>
            </p:nvSpPr>
            <p:spPr>
              <a:xfrm rot="5400000">
                <a:off x="6034925" y="458472"/>
                <a:ext cx="2433571" cy="3487212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0457C2B-AA22-FF4D-B32C-7A209D5477E9}"/>
                </a:ext>
              </a:extLst>
            </p:cNvPr>
            <p:cNvSpPr/>
            <p:nvPr/>
          </p:nvSpPr>
          <p:spPr>
            <a:xfrm rot="21427143">
              <a:off x="6313993" y="1340613"/>
              <a:ext cx="1708508" cy="1704954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9FF645FF-D6DA-E944-BC8C-BFE4B9BA8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048014">
            <a:off x="5683296" y="8950"/>
            <a:ext cx="741996" cy="72799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CF17049-D345-6C47-95B2-CF39D804471D}"/>
              </a:ext>
            </a:extLst>
          </p:cNvPr>
          <p:cNvGrpSpPr/>
          <p:nvPr/>
        </p:nvGrpSpPr>
        <p:grpSpPr>
          <a:xfrm rot="310750">
            <a:off x="5940821" y="749902"/>
            <a:ext cx="155197" cy="253688"/>
            <a:chOff x="5943486" y="701660"/>
            <a:chExt cx="155197" cy="304185"/>
          </a:xfrm>
        </p:grpSpPr>
        <p:sp>
          <p:nvSpPr>
            <p:cNvPr id="36" name="Block Arc 35">
              <a:extLst>
                <a:ext uri="{FF2B5EF4-FFF2-40B4-BE49-F238E27FC236}">
                  <a16:creationId xmlns:a16="http://schemas.microsoft.com/office/drawing/2014/main" id="{7193BE8B-9155-444C-8A1F-5C7C7C482257}"/>
                </a:ext>
              </a:extLst>
            </p:cNvPr>
            <p:cNvSpPr/>
            <p:nvPr/>
          </p:nvSpPr>
          <p:spPr>
            <a:xfrm rot="21397368" flipV="1">
              <a:off x="5943486" y="701660"/>
              <a:ext cx="155197" cy="197281"/>
            </a:xfrm>
            <a:prstGeom prst="blockArc">
              <a:avLst>
                <a:gd name="adj1" fmla="val 10800000"/>
                <a:gd name="adj2" fmla="val 21440326"/>
                <a:gd name="adj3" fmla="val 15037"/>
              </a:avLst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0048F05-8CBB-544C-B759-633833B696FE}"/>
                </a:ext>
              </a:extLst>
            </p:cNvPr>
            <p:cNvSpPr/>
            <p:nvPr/>
          </p:nvSpPr>
          <p:spPr>
            <a:xfrm rot="21352382">
              <a:off x="6014763" y="885025"/>
              <a:ext cx="36000" cy="108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3283643-83E6-3340-8A29-DABA39962521}"/>
                </a:ext>
              </a:extLst>
            </p:cNvPr>
            <p:cNvSpPr/>
            <p:nvPr/>
          </p:nvSpPr>
          <p:spPr>
            <a:xfrm rot="21352382" flipH="1">
              <a:off x="6082823" y="908657"/>
              <a:ext cx="0" cy="8633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7D2325E-39DB-3C49-80A7-C9685A423973}"/>
                </a:ext>
              </a:extLst>
            </p:cNvPr>
            <p:cNvSpPr/>
            <p:nvPr/>
          </p:nvSpPr>
          <p:spPr>
            <a:xfrm rot="21352382" flipH="1">
              <a:off x="5982939" y="919513"/>
              <a:ext cx="0" cy="8633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A88B7D25-DA26-DA42-B89C-B3705B8919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262"/>
          <a:stretch/>
        </p:blipFill>
        <p:spPr>
          <a:xfrm>
            <a:off x="5753032" y="618741"/>
            <a:ext cx="661479" cy="314137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C402758-709A-E340-8D01-3603B7687C70}"/>
              </a:ext>
            </a:extLst>
          </p:cNvPr>
          <p:cNvSpPr/>
          <p:nvPr/>
        </p:nvSpPr>
        <p:spPr>
          <a:xfrm>
            <a:off x="6007316" y="1099639"/>
            <a:ext cx="80148" cy="10223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9713A49-652A-4547-95CB-E38947C8E6C8}"/>
              </a:ext>
            </a:extLst>
          </p:cNvPr>
          <p:cNvSpPr/>
          <p:nvPr/>
        </p:nvSpPr>
        <p:spPr>
          <a:xfrm>
            <a:off x="5916089" y="1201298"/>
            <a:ext cx="80148" cy="10223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92B2C43-0B00-C941-A46E-04402EF36DC2}"/>
              </a:ext>
            </a:extLst>
          </p:cNvPr>
          <p:cNvSpPr/>
          <p:nvPr/>
        </p:nvSpPr>
        <p:spPr>
          <a:xfrm>
            <a:off x="6151610" y="1077140"/>
            <a:ext cx="80148" cy="10223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638E97D-9169-A94E-B04F-321F17C432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560" y="1392357"/>
            <a:ext cx="142383" cy="16202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9AAD1C5-9EFD-624A-99BA-CBF83DDED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3823" y="1921396"/>
            <a:ext cx="456180" cy="317101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F9297557-765A-A346-BBC8-B3CD8B362C61}"/>
              </a:ext>
            </a:extLst>
          </p:cNvPr>
          <p:cNvGrpSpPr/>
          <p:nvPr/>
        </p:nvGrpSpPr>
        <p:grpSpPr>
          <a:xfrm>
            <a:off x="7825798" y="1467638"/>
            <a:ext cx="318278" cy="267482"/>
            <a:chOff x="6281902" y="1605246"/>
            <a:chExt cx="318278" cy="26748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4F3AB7E-A0FF-024C-B2B1-27D0E85C2248}"/>
                </a:ext>
              </a:extLst>
            </p:cNvPr>
            <p:cNvSpPr/>
            <p:nvPr/>
          </p:nvSpPr>
          <p:spPr>
            <a:xfrm>
              <a:off x="6439884" y="1605246"/>
              <a:ext cx="80148" cy="102231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C769FF2-BFBF-6A4B-8D6F-E75F7BC1A87A}"/>
                </a:ext>
              </a:extLst>
            </p:cNvPr>
            <p:cNvSpPr/>
            <p:nvPr/>
          </p:nvSpPr>
          <p:spPr>
            <a:xfrm>
              <a:off x="6281902" y="1652078"/>
              <a:ext cx="80148" cy="10223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8E38434-4044-7641-A084-34E3E009F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44818" y="1710706"/>
              <a:ext cx="142383" cy="162022"/>
            </a:xfrm>
            <a:prstGeom prst="rect">
              <a:avLst/>
            </a:prstGeom>
          </p:spPr>
        </p:pic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823C338-6776-1F43-B0C7-22120E882B28}"/>
                </a:ext>
              </a:extLst>
            </p:cNvPr>
            <p:cNvSpPr/>
            <p:nvPr/>
          </p:nvSpPr>
          <p:spPr>
            <a:xfrm>
              <a:off x="6520032" y="1718408"/>
              <a:ext cx="80148" cy="10223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8E2A69DA-9320-0D45-910C-2C52B27230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262"/>
          <a:stretch/>
        </p:blipFill>
        <p:spPr>
          <a:xfrm>
            <a:off x="7755704" y="683396"/>
            <a:ext cx="661479" cy="31413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C67F777-850B-6C49-81BA-0C2E19046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048014">
            <a:off x="7765011" y="53914"/>
            <a:ext cx="741996" cy="727995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CCD86234-3AC3-8042-BC42-12F3DD7499A4}"/>
              </a:ext>
            </a:extLst>
          </p:cNvPr>
          <p:cNvGrpSpPr/>
          <p:nvPr/>
        </p:nvGrpSpPr>
        <p:grpSpPr>
          <a:xfrm>
            <a:off x="8181096" y="2479428"/>
            <a:ext cx="318278" cy="267482"/>
            <a:chOff x="6281902" y="1605246"/>
            <a:chExt cx="318278" cy="267482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EA6F08A-0240-174E-8DFC-66E0863D1D9A}"/>
                </a:ext>
              </a:extLst>
            </p:cNvPr>
            <p:cNvSpPr/>
            <p:nvPr/>
          </p:nvSpPr>
          <p:spPr>
            <a:xfrm>
              <a:off x="6439884" y="1605246"/>
              <a:ext cx="80148" cy="102231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6C1FDF8-F255-B545-AA6C-150D44C6A408}"/>
                </a:ext>
              </a:extLst>
            </p:cNvPr>
            <p:cNvSpPr/>
            <p:nvPr/>
          </p:nvSpPr>
          <p:spPr>
            <a:xfrm>
              <a:off x="6281902" y="1652078"/>
              <a:ext cx="80148" cy="10223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0AA0411-C8AC-D94C-8CAF-31F3C600B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44818" y="1710706"/>
              <a:ext cx="142383" cy="162022"/>
            </a:xfrm>
            <a:prstGeom prst="rect">
              <a:avLst/>
            </a:prstGeom>
          </p:spPr>
        </p:pic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EFE8425-8928-4A4F-9364-4F814A0E195C}"/>
                </a:ext>
              </a:extLst>
            </p:cNvPr>
            <p:cNvSpPr/>
            <p:nvPr/>
          </p:nvSpPr>
          <p:spPr>
            <a:xfrm>
              <a:off x="6520032" y="1718408"/>
              <a:ext cx="80148" cy="10223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21C5375-B9C9-8E41-8BCB-C35A8DA2E16E}"/>
              </a:ext>
            </a:extLst>
          </p:cNvPr>
          <p:cNvGrpSpPr/>
          <p:nvPr/>
        </p:nvGrpSpPr>
        <p:grpSpPr>
          <a:xfrm>
            <a:off x="7642494" y="3012895"/>
            <a:ext cx="318278" cy="267482"/>
            <a:chOff x="6281902" y="1605246"/>
            <a:chExt cx="318278" cy="26748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FDDE200-6F9F-254A-A578-98C03C7AB6AE}"/>
                </a:ext>
              </a:extLst>
            </p:cNvPr>
            <p:cNvSpPr/>
            <p:nvPr/>
          </p:nvSpPr>
          <p:spPr>
            <a:xfrm>
              <a:off x="6439884" y="1605246"/>
              <a:ext cx="80148" cy="102231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CCEBA26-2B91-3D48-A926-F9BFC8594E8F}"/>
                </a:ext>
              </a:extLst>
            </p:cNvPr>
            <p:cNvSpPr/>
            <p:nvPr/>
          </p:nvSpPr>
          <p:spPr>
            <a:xfrm>
              <a:off x="6281902" y="1652078"/>
              <a:ext cx="80148" cy="10223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1460508D-93C8-8D44-83BA-2F4D46D8B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44818" y="1710706"/>
              <a:ext cx="142383" cy="162022"/>
            </a:xfrm>
            <a:prstGeom prst="rect">
              <a:avLst/>
            </a:prstGeom>
          </p:spPr>
        </p:pic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BBB011B-2D52-FF4D-9D82-ADB4B6073B71}"/>
                </a:ext>
              </a:extLst>
            </p:cNvPr>
            <p:cNvSpPr/>
            <p:nvPr/>
          </p:nvSpPr>
          <p:spPr>
            <a:xfrm>
              <a:off x="6520032" y="1718408"/>
              <a:ext cx="80148" cy="10223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066A419-CC50-754D-8E80-A220505691E2}"/>
              </a:ext>
            </a:extLst>
          </p:cNvPr>
          <p:cNvGrpSpPr/>
          <p:nvPr/>
        </p:nvGrpSpPr>
        <p:grpSpPr>
          <a:xfrm>
            <a:off x="6788524" y="3110599"/>
            <a:ext cx="318278" cy="267482"/>
            <a:chOff x="6281902" y="1605246"/>
            <a:chExt cx="318278" cy="267482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F2EB9A9-B86C-384E-951E-38C44DBE0B1B}"/>
                </a:ext>
              </a:extLst>
            </p:cNvPr>
            <p:cNvSpPr/>
            <p:nvPr/>
          </p:nvSpPr>
          <p:spPr>
            <a:xfrm>
              <a:off x="6439884" y="1605246"/>
              <a:ext cx="80148" cy="102231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2236DC8-8072-9E46-97B1-BA866E0D06E3}"/>
                </a:ext>
              </a:extLst>
            </p:cNvPr>
            <p:cNvSpPr/>
            <p:nvPr/>
          </p:nvSpPr>
          <p:spPr>
            <a:xfrm>
              <a:off x="6281902" y="1652078"/>
              <a:ext cx="80148" cy="10223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1E20D2A4-87AA-1E40-B61A-EF5EAFB63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44818" y="1710706"/>
              <a:ext cx="142383" cy="162022"/>
            </a:xfrm>
            <a:prstGeom prst="rect">
              <a:avLst/>
            </a:prstGeom>
          </p:spPr>
        </p:pic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FC54192-28E3-1540-8074-0530374006DA}"/>
                </a:ext>
              </a:extLst>
            </p:cNvPr>
            <p:cNvSpPr/>
            <p:nvPr/>
          </p:nvSpPr>
          <p:spPr>
            <a:xfrm>
              <a:off x="6520032" y="1718408"/>
              <a:ext cx="80148" cy="10223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Freeform 80">
            <a:extLst>
              <a:ext uri="{FF2B5EF4-FFF2-40B4-BE49-F238E27FC236}">
                <a16:creationId xmlns:a16="http://schemas.microsoft.com/office/drawing/2014/main" id="{DB48F70E-AE4C-1B49-82BC-9E8D8FD70638}"/>
              </a:ext>
            </a:extLst>
          </p:cNvPr>
          <p:cNvSpPr/>
          <p:nvPr/>
        </p:nvSpPr>
        <p:spPr>
          <a:xfrm>
            <a:off x="7892072" y="1036878"/>
            <a:ext cx="234726" cy="249675"/>
          </a:xfrm>
          <a:custGeom>
            <a:avLst/>
            <a:gdLst>
              <a:gd name="connsiteX0" fmla="*/ 214685 w 405516"/>
              <a:gd name="connsiteY0" fmla="*/ 0 h 365760"/>
              <a:gd name="connsiteX1" fmla="*/ 0 w 405516"/>
              <a:gd name="connsiteY1" fmla="*/ 365760 h 365760"/>
              <a:gd name="connsiteX2" fmla="*/ 405516 w 405516"/>
              <a:gd name="connsiteY2" fmla="*/ 365760 h 365760"/>
              <a:gd name="connsiteX3" fmla="*/ 214685 w 405516"/>
              <a:gd name="connsiteY3" fmla="*/ 0 h 365760"/>
              <a:gd name="connsiteX0" fmla="*/ 214685 w 405516"/>
              <a:gd name="connsiteY0" fmla="*/ 1652 h 367412"/>
              <a:gd name="connsiteX1" fmla="*/ 0 w 405516"/>
              <a:gd name="connsiteY1" fmla="*/ 367412 h 367412"/>
              <a:gd name="connsiteX2" fmla="*/ 405516 w 405516"/>
              <a:gd name="connsiteY2" fmla="*/ 367412 h 367412"/>
              <a:gd name="connsiteX3" fmla="*/ 214685 w 405516"/>
              <a:gd name="connsiteY3" fmla="*/ 1652 h 367412"/>
              <a:gd name="connsiteX0" fmla="*/ 214685 w 405516"/>
              <a:gd name="connsiteY0" fmla="*/ 1652 h 367412"/>
              <a:gd name="connsiteX1" fmla="*/ 0 w 405516"/>
              <a:gd name="connsiteY1" fmla="*/ 367412 h 367412"/>
              <a:gd name="connsiteX2" fmla="*/ 405516 w 405516"/>
              <a:gd name="connsiteY2" fmla="*/ 367412 h 367412"/>
              <a:gd name="connsiteX3" fmla="*/ 214685 w 405516"/>
              <a:gd name="connsiteY3" fmla="*/ 1652 h 367412"/>
              <a:gd name="connsiteX0" fmla="*/ 214685 w 405516"/>
              <a:gd name="connsiteY0" fmla="*/ 1798 h 367558"/>
              <a:gd name="connsiteX1" fmla="*/ 0 w 405516"/>
              <a:gd name="connsiteY1" fmla="*/ 367558 h 367558"/>
              <a:gd name="connsiteX2" fmla="*/ 405516 w 405516"/>
              <a:gd name="connsiteY2" fmla="*/ 367558 h 367558"/>
              <a:gd name="connsiteX3" fmla="*/ 214685 w 405516"/>
              <a:gd name="connsiteY3" fmla="*/ 1798 h 367558"/>
              <a:gd name="connsiteX0" fmla="*/ 214685 w 405516"/>
              <a:gd name="connsiteY0" fmla="*/ 1798 h 395829"/>
              <a:gd name="connsiteX1" fmla="*/ 0 w 405516"/>
              <a:gd name="connsiteY1" fmla="*/ 367558 h 395829"/>
              <a:gd name="connsiteX2" fmla="*/ 405516 w 405516"/>
              <a:gd name="connsiteY2" fmla="*/ 367558 h 395829"/>
              <a:gd name="connsiteX3" fmla="*/ 214685 w 405516"/>
              <a:gd name="connsiteY3" fmla="*/ 1798 h 395829"/>
              <a:gd name="connsiteX0" fmla="*/ 214685 w 405516"/>
              <a:gd name="connsiteY0" fmla="*/ 1798 h 415265"/>
              <a:gd name="connsiteX1" fmla="*/ 0 w 405516"/>
              <a:gd name="connsiteY1" fmla="*/ 367558 h 415265"/>
              <a:gd name="connsiteX2" fmla="*/ 405516 w 405516"/>
              <a:gd name="connsiteY2" fmla="*/ 367558 h 415265"/>
              <a:gd name="connsiteX3" fmla="*/ 214685 w 405516"/>
              <a:gd name="connsiteY3" fmla="*/ 1798 h 415265"/>
              <a:gd name="connsiteX0" fmla="*/ 214685 w 405516"/>
              <a:gd name="connsiteY0" fmla="*/ 1798 h 415265"/>
              <a:gd name="connsiteX1" fmla="*/ 0 w 405516"/>
              <a:gd name="connsiteY1" fmla="*/ 367558 h 415265"/>
              <a:gd name="connsiteX2" fmla="*/ 405516 w 405516"/>
              <a:gd name="connsiteY2" fmla="*/ 367558 h 415265"/>
              <a:gd name="connsiteX3" fmla="*/ 214685 w 405516"/>
              <a:gd name="connsiteY3" fmla="*/ 1798 h 415265"/>
              <a:gd name="connsiteX0" fmla="*/ 214685 w 405516"/>
              <a:gd name="connsiteY0" fmla="*/ 1798 h 408052"/>
              <a:gd name="connsiteX1" fmla="*/ 0 w 405516"/>
              <a:gd name="connsiteY1" fmla="*/ 351656 h 408052"/>
              <a:gd name="connsiteX2" fmla="*/ 405516 w 405516"/>
              <a:gd name="connsiteY2" fmla="*/ 367558 h 408052"/>
              <a:gd name="connsiteX3" fmla="*/ 214685 w 405516"/>
              <a:gd name="connsiteY3" fmla="*/ 1798 h 408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516" h="408052">
                <a:moveTo>
                  <a:pt x="214685" y="1798"/>
                </a:moveTo>
                <a:cubicBezTo>
                  <a:pt x="115293" y="8424"/>
                  <a:pt x="19878" y="229736"/>
                  <a:pt x="0" y="351656"/>
                </a:cubicBezTo>
                <a:cubicBezTo>
                  <a:pt x="35781" y="415266"/>
                  <a:pt x="389614" y="431168"/>
                  <a:pt x="405516" y="367558"/>
                </a:cubicBezTo>
                <a:cubicBezTo>
                  <a:pt x="381662" y="221784"/>
                  <a:pt x="341905" y="-23381"/>
                  <a:pt x="214685" y="1798"/>
                </a:cubicBezTo>
                <a:close/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EAD541E1-5216-8B4E-9969-8842E22F97CE}"/>
              </a:ext>
            </a:extLst>
          </p:cNvPr>
          <p:cNvSpPr/>
          <p:nvPr/>
        </p:nvSpPr>
        <p:spPr>
          <a:xfrm>
            <a:off x="8365248" y="2187106"/>
            <a:ext cx="234726" cy="249675"/>
          </a:xfrm>
          <a:custGeom>
            <a:avLst/>
            <a:gdLst>
              <a:gd name="connsiteX0" fmla="*/ 214685 w 405516"/>
              <a:gd name="connsiteY0" fmla="*/ 0 h 365760"/>
              <a:gd name="connsiteX1" fmla="*/ 0 w 405516"/>
              <a:gd name="connsiteY1" fmla="*/ 365760 h 365760"/>
              <a:gd name="connsiteX2" fmla="*/ 405516 w 405516"/>
              <a:gd name="connsiteY2" fmla="*/ 365760 h 365760"/>
              <a:gd name="connsiteX3" fmla="*/ 214685 w 405516"/>
              <a:gd name="connsiteY3" fmla="*/ 0 h 365760"/>
              <a:gd name="connsiteX0" fmla="*/ 214685 w 405516"/>
              <a:gd name="connsiteY0" fmla="*/ 1652 h 367412"/>
              <a:gd name="connsiteX1" fmla="*/ 0 w 405516"/>
              <a:gd name="connsiteY1" fmla="*/ 367412 h 367412"/>
              <a:gd name="connsiteX2" fmla="*/ 405516 w 405516"/>
              <a:gd name="connsiteY2" fmla="*/ 367412 h 367412"/>
              <a:gd name="connsiteX3" fmla="*/ 214685 w 405516"/>
              <a:gd name="connsiteY3" fmla="*/ 1652 h 367412"/>
              <a:gd name="connsiteX0" fmla="*/ 214685 w 405516"/>
              <a:gd name="connsiteY0" fmla="*/ 1652 h 367412"/>
              <a:gd name="connsiteX1" fmla="*/ 0 w 405516"/>
              <a:gd name="connsiteY1" fmla="*/ 367412 h 367412"/>
              <a:gd name="connsiteX2" fmla="*/ 405516 w 405516"/>
              <a:gd name="connsiteY2" fmla="*/ 367412 h 367412"/>
              <a:gd name="connsiteX3" fmla="*/ 214685 w 405516"/>
              <a:gd name="connsiteY3" fmla="*/ 1652 h 367412"/>
              <a:gd name="connsiteX0" fmla="*/ 214685 w 405516"/>
              <a:gd name="connsiteY0" fmla="*/ 1798 h 367558"/>
              <a:gd name="connsiteX1" fmla="*/ 0 w 405516"/>
              <a:gd name="connsiteY1" fmla="*/ 367558 h 367558"/>
              <a:gd name="connsiteX2" fmla="*/ 405516 w 405516"/>
              <a:gd name="connsiteY2" fmla="*/ 367558 h 367558"/>
              <a:gd name="connsiteX3" fmla="*/ 214685 w 405516"/>
              <a:gd name="connsiteY3" fmla="*/ 1798 h 367558"/>
              <a:gd name="connsiteX0" fmla="*/ 214685 w 405516"/>
              <a:gd name="connsiteY0" fmla="*/ 1798 h 395829"/>
              <a:gd name="connsiteX1" fmla="*/ 0 w 405516"/>
              <a:gd name="connsiteY1" fmla="*/ 367558 h 395829"/>
              <a:gd name="connsiteX2" fmla="*/ 405516 w 405516"/>
              <a:gd name="connsiteY2" fmla="*/ 367558 h 395829"/>
              <a:gd name="connsiteX3" fmla="*/ 214685 w 405516"/>
              <a:gd name="connsiteY3" fmla="*/ 1798 h 395829"/>
              <a:gd name="connsiteX0" fmla="*/ 214685 w 405516"/>
              <a:gd name="connsiteY0" fmla="*/ 1798 h 415265"/>
              <a:gd name="connsiteX1" fmla="*/ 0 w 405516"/>
              <a:gd name="connsiteY1" fmla="*/ 367558 h 415265"/>
              <a:gd name="connsiteX2" fmla="*/ 405516 w 405516"/>
              <a:gd name="connsiteY2" fmla="*/ 367558 h 415265"/>
              <a:gd name="connsiteX3" fmla="*/ 214685 w 405516"/>
              <a:gd name="connsiteY3" fmla="*/ 1798 h 415265"/>
              <a:gd name="connsiteX0" fmla="*/ 214685 w 405516"/>
              <a:gd name="connsiteY0" fmla="*/ 1798 h 415265"/>
              <a:gd name="connsiteX1" fmla="*/ 0 w 405516"/>
              <a:gd name="connsiteY1" fmla="*/ 367558 h 415265"/>
              <a:gd name="connsiteX2" fmla="*/ 405516 w 405516"/>
              <a:gd name="connsiteY2" fmla="*/ 367558 h 415265"/>
              <a:gd name="connsiteX3" fmla="*/ 214685 w 405516"/>
              <a:gd name="connsiteY3" fmla="*/ 1798 h 415265"/>
              <a:gd name="connsiteX0" fmla="*/ 214685 w 405516"/>
              <a:gd name="connsiteY0" fmla="*/ 1798 h 408052"/>
              <a:gd name="connsiteX1" fmla="*/ 0 w 405516"/>
              <a:gd name="connsiteY1" fmla="*/ 351656 h 408052"/>
              <a:gd name="connsiteX2" fmla="*/ 405516 w 405516"/>
              <a:gd name="connsiteY2" fmla="*/ 367558 h 408052"/>
              <a:gd name="connsiteX3" fmla="*/ 214685 w 405516"/>
              <a:gd name="connsiteY3" fmla="*/ 1798 h 408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516" h="408052">
                <a:moveTo>
                  <a:pt x="214685" y="1798"/>
                </a:moveTo>
                <a:cubicBezTo>
                  <a:pt x="115293" y="8424"/>
                  <a:pt x="19878" y="229736"/>
                  <a:pt x="0" y="351656"/>
                </a:cubicBezTo>
                <a:cubicBezTo>
                  <a:pt x="35781" y="415266"/>
                  <a:pt x="389614" y="431168"/>
                  <a:pt x="405516" y="367558"/>
                </a:cubicBezTo>
                <a:cubicBezTo>
                  <a:pt x="381662" y="221784"/>
                  <a:pt x="341905" y="-23381"/>
                  <a:pt x="214685" y="1798"/>
                </a:cubicBezTo>
                <a:close/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485BB315-72EF-B64C-A397-197E4336BA5C}"/>
              </a:ext>
            </a:extLst>
          </p:cNvPr>
          <p:cNvSpPr/>
          <p:nvPr/>
        </p:nvSpPr>
        <p:spPr>
          <a:xfrm>
            <a:off x="7425557" y="3148885"/>
            <a:ext cx="234726" cy="249675"/>
          </a:xfrm>
          <a:custGeom>
            <a:avLst/>
            <a:gdLst>
              <a:gd name="connsiteX0" fmla="*/ 214685 w 405516"/>
              <a:gd name="connsiteY0" fmla="*/ 0 h 365760"/>
              <a:gd name="connsiteX1" fmla="*/ 0 w 405516"/>
              <a:gd name="connsiteY1" fmla="*/ 365760 h 365760"/>
              <a:gd name="connsiteX2" fmla="*/ 405516 w 405516"/>
              <a:gd name="connsiteY2" fmla="*/ 365760 h 365760"/>
              <a:gd name="connsiteX3" fmla="*/ 214685 w 405516"/>
              <a:gd name="connsiteY3" fmla="*/ 0 h 365760"/>
              <a:gd name="connsiteX0" fmla="*/ 214685 w 405516"/>
              <a:gd name="connsiteY0" fmla="*/ 1652 h 367412"/>
              <a:gd name="connsiteX1" fmla="*/ 0 w 405516"/>
              <a:gd name="connsiteY1" fmla="*/ 367412 h 367412"/>
              <a:gd name="connsiteX2" fmla="*/ 405516 w 405516"/>
              <a:gd name="connsiteY2" fmla="*/ 367412 h 367412"/>
              <a:gd name="connsiteX3" fmla="*/ 214685 w 405516"/>
              <a:gd name="connsiteY3" fmla="*/ 1652 h 367412"/>
              <a:gd name="connsiteX0" fmla="*/ 214685 w 405516"/>
              <a:gd name="connsiteY0" fmla="*/ 1652 h 367412"/>
              <a:gd name="connsiteX1" fmla="*/ 0 w 405516"/>
              <a:gd name="connsiteY1" fmla="*/ 367412 h 367412"/>
              <a:gd name="connsiteX2" fmla="*/ 405516 w 405516"/>
              <a:gd name="connsiteY2" fmla="*/ 367412 h 367412"/>
              <a:gd name="connsiteX3" fmla="*/ 214685 w 405516"/>
              <a:gd name="connsiteY3" fmla="*/ 1652 h 367412"/>
              <a:gd name="connsiteX0" fmla="*/ 214685 w 405516"/>
              <a:gd name="connsiteY0" fmla="*/ 1798 h 367558"/>
              <a:gd name="connsiteX1" fmla="*/ 0 w 405516"/>
              <a:gd name="connsiteY1" fmla="*/ 367558 h 367558"/>
              <a:gd name="connsiteX2" fmla="*/ 405516 w 405516"/>
              <a:gd name="connsiteY2" fmla="*/ 367558 h 367558"/>
              <a:gd name="connsiteX3" fmla="*/ 214685 w 405516"/>
              <a:gd name="connsiteY3" fmla="*/ 1798 h 367558"/>
              <a:gd name="connsiteX0" fmla="*/ 214685 w 405516"/>
              <a:gd name="connsiteY0" fmla="*/ 1798 h 395829"/>
              <a:gd name="connsiteX1" fmla="*/ 0 w 405516"/>
              <a:gd name="connsiteY1" fmla="*/ 367558 h 395829"/>
              <a:gd name="connsiteX2" fmla="*/ 405516 w 405516"/>
              <a:gd name="connsiteY2" fmla="*/ 367558 h 395829"/>
              <a:gd name="connsiteX3" fmla="*/ 214685 w 405516"/>
              <a:gd name="connsiteY3" fmla="*/ 1798 h 395829"/>
              <a:gd name="connsiteX0" fmla="*/ 214685 w 405516"/>
              <a:gd name="connsiteY0" fmla="*/ 1798 h 415265"/>
              <a:gd name="connsiteX1" fmla="*/ 0 w 405516"/>
              <a:gd name="connsiteY1" fmla="*/ 367558 h 415265"/>
              <a:gd name="connsiteX2" fmla="*/ 405516 w 405516"/>
              <a:gd name="connsiteY2" fmla="*/ 367558 h 415265"/>
              <a:gd name="connsiteX3" fmla="*/ 214685 w 405516"/>
              <a:gd name="connsiteY3" fmla="*/ 1798 h 415265"/>
              <a:gd name="connsiteX0" fmla="*/ 214685 w 405516"/>
              <a:gd name="connsiteY0" fmla="*/ 1798 h 415265"/>
              <a:gd name="connsiteX1" fmla="*/ 0 w 405516"/>
              <a:gd name="connsiteY1" fmla="*/ 367558 h 415265"/>
              <a:gd name="connsiteX2" fmla="*/ 405516 w 405516"/>
              <a:gd name="connsiteY2" fmla="*/ 367558 h 415265"/>
              <a:gd name="connsiteX3" fmla="*/ 214685 w 405516"/>
              <a:gd name="connsiteY3" fmla="*/ 1798 h 415265"/>
              <a:gd name="connsiteX0" fmla="*/ 214685 w 405516"/>
              <a:gd name="connsiteY0" fmla="*/ 1798 h 408052"/>
              <a:gd name="connsiteX1" fmla="*/ 0 w 405516"/>
              <a:gd name="connsiteY1" fmla="*/ 351656 h 408052"/>
              <a:gd name="connsiteX2" fmla="*/ 405516 w 405516"/>
              <a:gd name="connsiteY2" fmla="*/ 367558 h 408052"/>
              <a:gd name="connsiteX3" fmla="*/ 214685 w 405516"/>
              <a:gd name="connsiteY3" fmla="*/ 1798 h 408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516" h="408052">
                <a:moveTo>
                  <a:pt x="214685" y="1798"/>
                </a:moveTo>
                <a:cubicBezTo>
                  <a:pt x="115293" y="8424"/>
                  <a:pt x="19878" y="229736"/>
                  <a:pt x="0" y="351656"/>
                </a:cubicBezTo>
                <a:cubicBezTo>
                  <a:pt x="35781" y="415266"/>
                  <a:pt x="389614" y="431168"/>
                  <a:pt x="405516" y="367558"/>
                </a:cubicBezTo>
                <a:cubicBezTo>
                  <a:pt x="381662" y="221784"/>
                  <a:pt x="341905" y="-23381"/>
                  <a:pt x="214685" y="1798"/>
                </a:cubicBezTo>
                <a:close/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21B2EE9C-2347-3245-A792-67DA57B7D26A}"/>
              </a:ext>
            </a:extLst>
          </p:cNvPr>
          <p:cNvSpPr/>
          <p:nvPr/>
        </p:nvSpPr>
        <p:spPr>
          <a:xfrm>
            <a:off x="6522390" y="3144424"/>
            <a:ext cx="234726" cy="249675"/>
          </a:xfrm>
          <a:custGeom>
            <a:avLst/>
            <a:gdLst>
              <a:gd name="connsiteX0" fmla="*/ 214685 w 405516"/>
              <a:gd name="connsiteY0" fmla="*/ 0 h 365760"/>
              <a:gd name="connsiteX1" fmla="*/ 0 w 405516"/>
              <a:gd name="connsiteY1" fmla="*/ 365760 h 365760"/>
              <a:gd name="connsiteX2" fmla="*/ 405516 w 405516"/>
              <a:gd name="connsiteY2" fmla="*/ 365760 h 365760"/>
              <a:gd name="connsiteX3" fmla="*/ 214685 w 405516"/>
              <a:gd name="connsiteY3" fmla="*/ 0 h 365760"/>
              <a:gd name="connsiteX0" fmla="*/ 214685 w 405516"/>
              <a:gd name="connsiteY0" fmla="*/ 1652 h 367412"/>
              <a:gd name="connsiteX1" fmla="*/ 0 w 405516"/>
              <a:gd name="connsiteY1" fmla="*/ 367412 h 367412"/>
              <a:gd name="connsiteX2" fmla="*/ 405516 w 405516"/>
              <a:gd name="connsiteY2" fmla="*/ 367412 h 367412"/>
              <a:gd name="connsiteX3" fmla="*/ 214685 w 405516"/>
              <a:gd name="connsiteY3" fmla="*/ 1652 h 367412"/>
              <a:gd name="connsiteX0" fmla="*/ 214685 w 405516"/>
              <a:gd name="connsiteY0" fmla="*/ 1652 h 367412"/>
              <a:gd name="connsiteX1" fmla="*/ 0 w 405516"/>
              <a:gd name="connsiteY1" fmla="*/ 367412 h 367412"/>
              <a:gd name="connsiteX2" fmla="*/ 405516 w 405516"/>
              <a:gd name="connsiteY2" fmla="*/ 367412 h 367412"/>
              <a:gd name="connsiteX3" fmla="*/ 214685 w 405516"/>
              <a:gd name="connsiteY3" fmla="*/ 1652 h 367412"/>
              <a:gd name="connsiteX0" fmla="*/ 214685 w 405516"/>
              <a:gd name="connsiteY0" fmla="*/ 1798 h 367558"/>
              <a:gd name="connsiteX1" fmla="*/ 0 w 405516"/>
              <a:gd name="connsiteY1" fmla="*/ 367558 h 367558"/>
              <a:gd name="connsiteX2" fmla="*/ 405516 w 405516"/>
              <a:gd name="connsiteY2" fmla="*/ 367558 h 367558"/>
              <a:gd name="connsiteX3" fmla="*/ 214685 w 405516"/>
              <a:gd name="connsiteY3" fmla="*/ 1798 h 367558"/>
              <a:gd name="connsiteX0" fmla="*/ 214685 w 405516"/>
              <a:gd name="connsiteY0" fmla="*/ 1798 h 395829"/>
              <a:gd name="connsiteX1" fmla="*/ 0 w 405516"/>
              <a:gd name="connsiteY1" fmla="*/ 367558 h 395829"/>
              <a:gd name="connsiteX2" fmla="*/ 405516 w 405516"/>
              <a:gd name="connsiteY2" fmla="*/ 367558 h 395829"/>
              <a:gd name="connsiteX3" fmla="*/ 214685 w 405516"/>
              <a:gd name="connsiteY3" fmla="*/ 1798 h 395829"/>
              <a:gd name="connsiteX0" fmla="*/ 214685 w 405516"/>
              <a:gd name="connsiteY0" fmla="*/ 1798 h 415265"/>
              <a:gd name="connsiteX1" fmla="*/ 0 w 405516"/>
              <a:gd name="connsiteY1" fmla="*/ 367558 h 415265"/>
              <a:gd name="connsiteX2" fmla="*/ 405516 w 405516"/>
              <a:gd name="connsiteY2" fmla="*/ 367558 h 415265"/>
              <a:gd name="connsiteX3" fmla="*/ 214685 w 405516"/>
              <a:gd name="connsiteY3" fmla="*/ 1798 h 415265"/>
              <a:gd name="connsiteX0" fmla="*/ 214685 w 405516"/>
              <a:gd name="connsiteY0" fmla="*/ 1798 h 415265"/>
              <a:gd name="connsiteX1" fmla="*/ 0 w 405516"/>
              <a:gd name="connsiteY1" fmla="*/ 367558 h 415265"/>
              <a:gd name="connsiteX2" fmla="*/ 405516 w 405516"/>
              <a:gd name="connsiteY2" fmla="*/ 367558 h 415265"/>
              <a:gd name="connsiteX3" fmla="*/ 214685 w 405516"/>
              <a:gd name="connsiteY3" fmla="*/ 1798 h 415265"/>
              <a:gd name="connsiteX0" fmla="*/ 214685 w 405516"/>
              <a:gd name="connsiteY0" fmla="*/ 1798 h 408052"/>
              <a:gd name="connsiteX1" fmla="*/ 0 w 405516"/>
              <a:gd name="connsiteY1" fmla="*/ 351656 h 408052"/>
              <a:gd name="connsiteX2" fmla="*/ 405516 w 405516"/>
              <a:gd name="connsiteY2" fmla="*/ 367558 h 408052"/>
              <a:gd name="connsiteX3" fmla="*/ 214685 w 405516"/>
              <a:gd name="connsiteY3" fmla="*/ 1798 h 408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516" h="408052">
                <a:moveTo>
                  <a:pt x="214685" y="1798"/>
                </a:moveTo>
                <a:cubicBezTo>
                  <a:pt x="115293" y="8424"/>
                  <a:pt x="19878" y="229736"/>
                  <a:pt x="0" y="351656"/>
                </a:cubicBezTo>
                <a:cubicBezTo>
                  <a:pt x="35781" y="415266"/>
                  <a:pt x="389614" y="431168"/>
                  <a:pt x="405516" y="367558"/>
                </a:cubicBezTo>
                <a:cubicBezTo>
                  <a:pt x="381662" y="221784"/>
                  <a:pt x="341905" y="-23381"/>
                  <a:pt x="214685" y="1798"/>
                </a:cubicBezTo>
                <a:close/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14AFA51-E683-EB42-AEDB-4C6C7A2E4CB6}"/>
              </a:ext>
            </a:extLst>
          </p:cNvPr>
          <p:cNvGrpSpPr/>
          <p:nvPr/>
        </p:nvGrpSpPr>
        <p:grpSpPr>
          <a:xfrm rot="18259447">
            <a:off x="5790969" y="1056506"/>
            <a:ext cx="361794" cy="254049"/>
            <a:chOff x="6654444" y="955593"/>
            <a:chExt cx="347844" cy="278428"/>
          </a:xfrm>
        </p:grpSpPr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7765DD6-77B8-8144-8F1D-33F222081C1D}"/>
                </a:ext>
              </a:extLst>
            </p:cNvPr>
            <p:cNvSpPr/>
            <p:nvPr/>
          </p:nvSpPr>
          <p:spPr>
            <a:xfrm rot="19092547">
              <a:off x="6654444" y="955593"/>
              <a:ext cx="144864" cy="106937"/>
            </a:xfrm>
            <a:custGeom>
              <a:avLst/>
              <a:gdLst>
                <a:gd name="connsiteX0" fmla="*/ 214685 w 405516"/>
                <a:gd name="connsiteY0" fmla="*/ 0 h 365760"/>
                <a:gd name="connsiteX1" fmla="*/ 0 w 405516"/>
                <a:gd name="connsiteY1" fmla="*/ 365760 h 365760"/>
                <a:gd name="connsiteX2" fmla="*/ 405516 w 405516"/>
                <a:gd name="connsiteY2" fmla="*/ 365760 h 365760"/>
                <a:gd name="connsiteX3" fmla="*/ 214685 w 405516"/>
                <a:gd name="connsiteY3" fmla="*/ 0 h 365760"/>
                <a:gd name="connsiteX0" fmla="*/ 214685 w 405516"/>
                <a:gd name="connsiteY0" fmla="*/ 1652 h 367412"/>
                <a:gd name="connsiteX1" fmla="*/ 0 w 405516"/>
                <a:gd name="connsiteY1" fmla="*/ 367412 h 367412"/>
                <a:gd name="connsiteX2" fmla="*/ 405516 w 405516"/>
                <a:gd name="connsiteY2" fmla="*/ 367412 h 367412"/>
                <a:gd name="connsiteX3" fmla="*/ 214685 w 405516"/>
                <a:gd name="connsiteY3" fmla="*/ 1652 h 367412"/>
                <a:gd name="connsiteX0" fmla="*/ 214685 w 405516"/>
                <a:gd name="connsiteY0" fmla="*/ 1652 h 367412"/>
                <a:gd name="connsiteX1" fmla="*/ 0 w 405516"/>
                <a:gd name="connsiteY1" fmla="*/ 367412 h 367412"/>
                <a:gd name="connsiteX2" fmla="*/ 405516 w 405516"/>
                <a:gd name="connsiteY2" fmla="*/ 367412 h 367412"/>
                <a:gd name="connsiteX3" fmla="*/ 214685 w 405516"/>
                <a:gd name="connsiteY3" fmla="*/ 1652 h 367412"/>
                <a:gd name="connsiteX0" fmla="*/ 214685 w 405516"/>
                <a:gd name="connsiteY0" fmla="*/ 1798 h 367558"/>
                <a:gd name="connsiteX1" fmla="*/ 0 w 405516"/>
                <a:gd name="connsiteY1" fmla="*/ 367558 h 367558"/>
                <a:gd name="connsiteX2" fmla="*/ 405516 w 405516"/>
                <a:gd name="connsiteY2" fmla="*/ 367558 h 367558"/>
                <a:gd name="connsiteX3" fmla="*/ 214685 w 405516"/>
                <a:gd name="connsiteY3" fmla="*/ 1798 h 367558"/>
                <a:gd name="connsiteX0" fmla="*/ 214685 w 405516"/>
                <a:gd name="connsiteY0" fmla="*/ 1798 h 395829"/>
                <a:gd name="connsiteX1" fmla="*/ 0 w 405516"/>
                <a:gd name="connsiteY1" fmla="*/ 367558 h 395829"/>
                <a:gd name="connsiteX2" fmla="*/ 405516 w 405516"/>
                <a:gd name="connsiteY2" fmla="*/ 367558 h 395829"/>
                <a:gd name="connsiteX3" fmla="*/ 214685 w 405516"/>
                <a:gd name="connsiteY3" fmla="*/ 1798 h 395829"/>
                <a:gd name="connsiteX0" fmla="*/ 214685 w 405516"/>
                <a:gd name="connsiteY0" fmla="*/ 1798 h 415265"/>
                <a:gd name="connsiteX1" fmla="*/ 0 w 405516"/>
                <a:gd name="connsiteY1" fmla="*/ 367558 h 415265"/>
                <a:gd name="connsiteX2" fmla="*/ 405516 w 405516"/>
                <a:gd name="connsiteY2" fmla="*/ 367558 h 415265"/>
                <a:gd name="connsiteX3" fmla="*/ 214685 w 405516"/>
                <a:gd name="connsiteY3" fmla="*/ 1798 h 415265"/>
                <a:gd name="connsiteX0" fmla="*/ 214685 w 405516"/>
                <a:gd name="connsiteY0" fmla="*/ 1798 h 415265"/>
                <a:gd name="connsiteX1" fmla="*/ 0 w 405516"/>
                <a:gd name="connsiteY1" fmla="*/ 367558 h 415265"/>
                <a:gd name="connsiteX2" fmla="*/ 405516 w 405516"/>
                <a:gd name="connsiteY2" fmla="*/ 367558 h 415265"/>
                <a:gd name="connsiteX3" fmla="*/ 214685 w 405516"/>
                <a:gd name="connsiteY3" fmla="*/ 1798 h 415265"/>
                <a:gd name="connsiteX0" fmla="*/ 214685 w 405516"/>
                <a:gd name="connsiteY0" fmla="*/ 1798 h 408052"/>
                <a:gd name="connsiteX1" fmla="*/ 0 w 405516"/>
                <a:gd name="connsiteY1" fmla="*/ 351656 h 408052"/>
                <a:gd name="connsiteX2" fmla="*/ 405516 w 405516"/>
                <a:gd name="connsiteY2" fmla="*/ 367558 h 408052"/>
                <a:gd name="connsiteX3" fmla="*/ 214685 w 405516"/>
                <a:gd name="connsiteY3" fmla="*/ 1798 h 408052"/>
                <a:gd name="connsiteX0" fmla="*/ 214685 w 1011791"/>
                <a:gd name="connsiteY0" fmla="*/ 1912 h 399351"/>
                <a:gd name="connsiteX1" fmla="*/ 0 w 1011791"/>
                <a:gd name="connsiteY1" fmla="*/ 351770 h 399351"/>
                <a:gd name="connsiteX2" fmla="*/ 1011791 w 1011791"/>
                <a:gd name="connsiteY2" fmla="*/ 351515 h 399351"/>
                <a:gd name="connsiteX3" fmla="*/ 214685 w 1011791"/>
                <a:gd name="connsiteY3" fmla="*/ 1912 h 399351"/>
                <a:gd name="connsiteX0" fmla="*/ 556248 w 1353354"/>
                <a:gd name="connsiteY0" fmla="*/ 1914 h 550628"/>
                <a:gd name="connsiteX1" fmla="*/ 0 w 1353354"/>
                <a:gd name="connsiteY1" fmla="*/ 537567 h 550628"/>
                <a:gd name="connsiteX2" fmla="*/ 1353354 w 1353354"/>
                <a:gd name="connsiteY2" fmla="*/ 351517 h 550628"/>
                <a:gd name="connsiteX3" fmla="*/ 556248 w 1353354"/>
                <a:gd name="connsiteY3" fmla="*/ 1914 h 550628"/>
                <a:gd name="connsiteX0" fmla="*/ 556248 w 1354195"/>
                <a:gd name="connsiteY0" fmla="*/ 1914 h 546908"/>
                <a:gd name="connsiteX1" fmla="*/ 0 w 1354195"/>
                <a:gd name="connsiteY1" fmla="*/ 537567 h 546908"/>
                <a:gd name="connsiteX2" fmla="*/ 582494 w 1354195"/>
                <a:gd name="connsiteY2" fmla="*/ 126756 h 546908"/>
                <a:gd name="connsiteX3" fmla="*/ 1353354 w 1354195"/>
                <a:gd name="connsiteY3" fmla="*/ 351517 h 546908"/>
                <a:gd name="connsiteX4" fmla="*/ 556248 w 1354195"/>
                <a:gd name="connsiteY4" fmla="*/ 1914 h 546908"/>
                <a:gd name="connsiteX0" fmla="*/ 556248 w 1354183"/>
                <a:gd name="connsiteY0" fmla="*/ 1914 h 545534"/>
                <a:gd name="connsiteX1" fmla="*/ 0 w 1354183"/>
                <a:gd name="connsiteY1" fmla="*/ 537567 h 545534"/>
                <a:gd name="connsiteX2" fmla="*/ 573956 w 1354183"/>
                <a:gd name="connsiteY2" fmla="*/ 37897 h 545534"/>
                <a:gd name="connsiteX3" fmla="*/ 1353354 w 1354183"/>
                <a:gd name="connsiteY3" fmla="*/ 351517 h 545534"/>
                <a:gd name="connsiteX4" fmla="*/ 556248 w 1354183"/>
                <a:gd name="connsiteY4" fmla="*/ 1914 h 545534"/>
                <a:gd name="connsiteX0" fmla="*/ 556248 w 1358260"/>
                <a:gd name="connsiteY0" fmla="*/ 1914 h 545534"/>
                <a:gd name="connsiteX1" fmla="*/ 0 w 1358260"/>
                <a:gd name="connsiteY1" fmla="*/ 537567 h 545534"/>
                <a:gd name="connsiteX2" fmla="*/ 573956 w 1358260"/>
                <a:gd name="connsiteY2" fmla="*/ 37897 h 545534"/>
                <a:gd name="connsiteX3" fmla="*/ 1353354 w 1358260"/>
                <a:gd name="connsiteY3" fmla="*/ 351517 h 545534"/>
                <a:gd name="connsiteX4" fmla="*/ 556248 w 1358260"/>
                <a:gd name="connsiteY4" fmla="*/ 1914 h 545534"/>
                <a:gd name="connsiteX0" fmla="*/ 556248 w 1358262"/>
                <a:gd name="connsiteY0" fmla="*/ 1914 h 545748"/>
                <a:gd name="connsiteX1" fmla="*/ 0 w 1358262"/>
                <a:gd name="connsiteY1" fmla="*/ 537567 h 545748"/>
                <a:gd name="connsiteX2" fmla="*/ 573956 w 1358262"/>
                <a:gd name="connsiteY2" fmla="*/ 37897 h 545748"/>
                <a:gd name="connsiteX3" fmla="*/ 1353354 w 1358262"/>
                <a:gd name="connsiteY3" fmla="*/ 351517 h 545748"/>
                <a:gd name="connsiteX4" fmla="*/ 556248 w 1358262"/>
                <a:gd name="connsiteY4" fmla="*/ 1914 h 54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262" h="545748">
                  <a:moveTo>
                    <a:pt x="556248" y="1914"/>
                  </a:moveTo>
                  <a:cubicBezTo>
                    <a:pt x="456856" y="8540"/>
                    <a:pt x="19878" y="415647"/>
                    <a:pt x="0" y="537567"/>
                  </a:cubicBezTo>
                  <a:cubicBezTo>
                    <a:pt x="25722" y="617613"/>
                    <a:pt x="228850" y="85061"/>
                    <a:pt x="573956" y="37897"/>
                  </a:cubicBezTo>
                  <a:cubicBezTo>
                    <a:pt x="1328937" y="128060"/>
                    <a:pt x="1379076" y="431563"/>
                    <a:pt x="1353354" y="351517"/>
                  </a:cubicBezTo>
                  <a:cubicBezTo>
                    <a:pt x="1329500" y="205743"/>
                    <a:pt x="683468" y="-23265"/>
                    <a:pt x="556248" y="1914"/>
                  </a:cubicBezTo>
                  <a:close/>
                </a:path>
              </a:pathLst>
            </a:cu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755D2C68-04AC-EE45-A1C8-63D8DBA6EF9A}"/>
                </a:ext>
              </a:extLst>
            </p:cNvPr>
            <p:cNvSpPr/>
            <p:nvPr/>
          </p:nvSpPr>
          <p:spPr>
            <a:xfrm rot="5181125">
              <a:off x="6798785" y="1030517"/>
              <a:ext cx="217474" cy="189533"/>
            </a:xfrm>
            <a:custGeom>
              <a:avLst/>
              <a:gdLst>
                <a:gd name="connsiteX0" fmla="*/ 214685 w 405516"/>
                <a:gd name="connsiteY0" fmla="*/ 0 h 365760"/>
                <a:gd name="connsiteX1" fmla="*/ 0 w 405516"/>
                <a:gd name="connsiteY1" fmla="*/ 365760 h 365760"/>
                <a:gd name="connsiteX2" fmla="*/ 405516 w 405516"/>
                <a:gd name="connsiteY2" fmla="*/ 365760 h 365760"/>
                <a:gd name="connsiteX3" fmla="*/ 214685 w 405516"/>
                <a:gd name="connsiteY3" fmla="*/ 0 h 365760"/>
                <a:gd name="connsiteX0" fmla="*/ 214685 w 405516"/>
                <a:gd name="connsiteY0" fmla="*/ 1652 h 367412"/>
                <a:gd name="connsiteX1" fmla="*/ 0 w 405516"/>
                <a:gd name="connsiteY1" fmla="*/ 367412 h 367412"/>
                <a:gd name="connsiteX2" fmla="*/ 405516 w 405516"/>
                <a:gd name="connsiteY2" fmla="*/ 367412 h 367412"/>
                <a:gd name="connsiteX3" fmla="*/ 214685 w 405516"/>
                <a:gd name="connsiteY3" fmla="*/ 1652 h 367412"/>
                <a:gd name="connsiteX0" fmla="*/ 214685 w 405516"/>
                <a:gd name="connsiteY0" fmla="*/ 1652 h 367412"/>
                <a:gd name="connsiteX1" fmla="*/ 0 w 405516"/>
                <a:gd name="connsiteY1" fmla="*/ 367412 h 367412"/>
                <a:gd name="connsiteX2" fmla="*/ 405516 w 405516"/>
                <a:gd name="connsiteY2" fmla="*/ 367412 h 367412"/>
                <a:gd name="connsiteX3" fmla="*/ 214685 w 405516"/>
                <a:gd name="connsiteY3" fmla="*/ 1652 h 367412"/>
                <a:gd name="connsiteX0" fmla="*/ 214685 w 405516"/>
                <a:gd name="connsiteY0" fmla="*/ 1798 h 367558"/>
                <a:gd name="connsiteX1" fmla="*/ 0 w 405516"/>
                <a:gd name="connsiteY1" fmla="*/ 367558 h 367558"/>
                <a:gd name="connsiteX2" fmla="*/ 405516 w 405516"/>
                <a:gd name="connsiteY2" fmla="*/ 367558 h 367558"/>
                <a:gd name="connsiteX3" fmla="*/ 214685 w 405516"/>
                <a:gd name="connsiteY3" fmla="*/ 1798 h 367558"/>
                <a:gd name="connsiteX0" fmla="*/ 214685 w 405516"/>
                <a:gd name="connsiteY0" fmla="*/ 1798 h 395829"/>
                <a:gd name="connsiteX1" fmla="*/ 0 w 405516"/>
                <a:gd name="connsiteY1" fmla="*/ 367558 h 395829"/>
                <a:gd name="connsiteX2" fmla="*/ 405516 w 405516"/>
                <a:gd name="connsiteY2" fmla="*/ 367558 h 395829"/>
                <a:gd name="connsiteX3" fmla="*/ 214685 w 405516"/>
                <a:gd name="connsiteY3" fmla="*/ 1798 h 395829"/>
                <a:gd name="connsiteX0" fmla="*/ 214685 w 405516"/>
                <a:gd name="connsiteY0" fmla="*/ 1798 h 415265"/>
                <a:gd name="connsiteX1" fmla="*/ 0 w 405516"/>
                <a:gd name="connsiteY1" fmla="*/ 367558 h 415265"/>
                <a:gd name="connsiteX2" fmla="*/ 405516 w 405516"/>
                <a:gd name="connsiteY2" fmla="*/ 367558 h 415265"/>
                <a:gd name="connsiteX3" fmla="*/ 214685 w 405516"/>
                <a:gd name="connsiteY3" fmla="*/ 1798 h 415265"/>
                <a:gd name="connsiteX0" fmla="*/ 214685 w 405516"/>
                <a:gd name="connsiteY0" fmla="*/ 1798 h 415265"/>
                <a:gd name="connsiteX1" fmla="*/ 0 w 405516"/>
                <a:gd name="connsiteY1" fmla="*/ 367558 h 415265"/>
                <a:gd name="connsiteX2" fmla="*/ 405516 w 405516"/>
                <a:gd name="connsiteY2" fmla="*/ 367558 h 415265"/>
                <a:gd name="connsiteX3" fmla="*/ 214685 w 405516"/>
                <a:gd name="connsiteY3" fmla="*/ 1798 h 415265"/>
                <a:gd name="connsiteX0" fmla="*/ 214685 w 405516"/>
                <a:gd name="connsiteY0" fmla="*/ 1798 h 408052"/>
                <a:gd name="connsiteX1" fmla="*/ 0 w 405516"/>
                <a:gd name="connsiteY1" fmla="*/ 351656 h 408052"/>
                <a:gd name="connsiteX2" fmla="*/ 405516 w 405516"/>
                <a:gd name="connsiteY2" fmla="*/ 367558 h 408052"/>
                <a:gd name="connsiteX3" fmla="*/ 214685 w 405516"/>
                <a:gd name="connsiteY3" fmla="*/ 1798 h 408052"/>
                <a:gd name="connsiteX0" fmla="*/ 214685 w 1011791"/>
                <a:gd name="connsiteY0" fmla="*/ 1912 h 399351"/>
                <a:gd name="connsiteX1" fmla="*/ 0 w 1011791"/>
                <a:gd name="connsiteY1" fmla="*/ 351770 h 399351"/>
                <a:gd name="connsiteX2" fmla="*/ 1011791 w 1011791"/>
                <a:gd name="connsiteY2" fmla="*/ 351515 h 399351"/>
                <a:gd name="connsiteX3" fmla="*/ 214685 w 1011791"/>
                <a:gd name="connsiteY3" fmla="*/ 1912 h 399351"/>
                <a:gd name="connsiteX0" fmla="*/ 556248 w 1353354"/>
                <a:gd name="connsiteY0" fmla="*/ 1914 h 550628"/>
                <a:gd name="connsiteX1" fmla="*/ 0 w 1353354"/>
                <a:gd name="connsiteY1" fmla="*/ 537567 h 550628"/>
                <a:gd name="connsiteX2" fmla="*/ 1353354 w 1353354"/>
                <a:gd name="connsiteY2" fmla="*/ 351517 h 550628"/>
                <a:gd name="connsiteX3" fmla="*/ 556248 w 1353354"/>
                <a:gd name="connsiteY3" fmla="*/ 1914 h 550628"/>
                <a:gd name="connsiteX0" fmla="*/ 556248 w 1354195"/>
                <a:gd name="connsiteY0" fmla="*/ 1914 h 546908"/>
                <a:gd name="connsiteX1" fmla="*/ 0 w 1354195"/>
                <a:gd name="connsiteY1" fmla="*/ 537567 h 546908"/>
                <a:gd name="connsiteX2" fmla="*/ 582494 w 1354195"/>
                <a:gd name="connsiteY2" fmla="*/ 126756 h 546908"/>
                <a:gd name="connsiteX3" fmla="*/ 1353354 w 1354195"/>
                <a:gd name="connsiteY3" fmla="*/ 351517 h 546908"/>
                <a:gd name="connsiteX4" fmla="*/ 556248 w 1354195"/>
                <a:gd name="connsiteY4" fmla="*/ 1914 h 546908"/>
                <a:gd name="connsiteX0" fmla="*/ 556248 w 1354183"/>
                <a:gd name="connsiteY0" fmla="*/ 1914 h 545534"/>
                <a:gd name="connsiteX1" fmla="*/ 0 w 1354183"/>
                <a:gd name="connsiteY1" fmla="*/ 537567 h 545534"/>
                <a:gd name="connsiteX2" fmla="*/ 573956 w 1354183"/>
                <a:gd name="connsiteY2" fmla="*/ 37897 h 545534"/>
                <a:gd name="connsiteX3" fmla="*/ 1353354 w 1354183"/>
                <a:gd name="connsiteY3" fmla="*/ 351517 h 545534"/>
                <a:gd name="connsiteX4" fmla="*/ 556248 w 1354183"/>
                <a:gd name="connsiteY4" fmla="*/ 1914 h 545534"/>
                <a:gd name="connsiteX0" fmla="*/ 556248 w 1358260"/>
                <a:gd name="connsiteY0" fmla="*/ 1914 h 545534"/>
                <a:gd name="connsiteX1" fmla="*/ 0 w 1358260"/>
                <a:gd name="connsiteY1" fmla="*/ 537567 h 545534"/>
                <a:gd name="connsiteX2" fmla="*/ 573956 w 1358260"/>
                <a:gd name="connsiteY2" fmla="*/ 37897 h 545534"/>
                <a:gd name="connsiteX3" fmla="*/ 1353354 w 1358260"/>
                <a:gd name="connsiteY3" fmla="*/ 351517 h 545534"/>
                <a:gd name="connsiteX4" fmla="*/ 556248 w 1358260"/>
                <a:gd name="connsiteY4" fmla="*/ 1914 h 545534"/>
                <a:gd name="connsiteX0" fmla="*/ 556248 w 1358262"/>
                <a:gd name="connsiteY0" fmla="*/ 1914 h 545748"/>
                <a:gd name="connsiteX1" fmla="*/ 0 w 1358262"/>
                <a:gd name="connsiteY1" fmla="*/ 537567 h 545748"/>
                <a:gd name="connsiteX2" fmla="*/ 573956 w 1358262"/>
                <a:gd name="connsiteY2" fmla="*/ 37897 h 545748"/>
                <a:gd name="connsiteX3" fmla="*/ 1353354 w 1358262"/>
                <a:gd name="connsiteY3" fmla="*/ 351517 h 545748"/>
                <a:gd name="connsiteX4" fmla="*/ 556248 w 1358262"/>
                <a:gd name="connsiteY4" fmla="*/ 1914 h 54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262" h="545748">
                  <a:moveTo>
                    <a:pt x="556248" y="1914"/>
                  </a:moveTo>
                  <a:cubicBezTo>
                    <a:pt x="456856" y="8540"/>
                    <a:pt x="19878" y="415647"/>
                    <a:pt x="0" y="537567"/>
                  </a:cubicBezTo>
                  <a:cubicBezTo>
                    <a:pt x="25722" y="617613"/>
                    <a:pt x="228850" y="85061"/>
                    <a:pt x="573956" y="37897"/>
                  </a:cubicBezTo>
                  <a:cubicBezTo>
                    <a:pt x="1328937" y="128060"/>
                    <a:pt x="1379076" y="431563"/>
                    <a:pt x="1353354" y="351517"/>
                  </a:cubicBezTo>
                  <a:cubicBezTo>
                    <a:pt x="1329500" y="205743"/>
                    <a:pt x="683468" y="-23265"/>
                    <a:pt x="556248" y="1914"/>
                  </a:cubicBezTo>
                  <a:close/>
                </a:path>
              </a:pathLst>
            </a:cu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2A07C244-D055-2747-B57D-F7A955500C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5312" y="1237685"/>
            <a:ext cx="166651" cy="162022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7520D988-04ED-7C4C-B17B-594428028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048014">
            <a:off x="7971756" y="3534689"/>
            <a:ext cx="741996" cy="727995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ED5420F9-9B6B-624D-9AF1-7E75977D5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048014">
            <a:off x="6442858" y="3667978"/>
            <a:ext cx="741996" cy="727995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DDB0DF0E-5B1D-B248-A8F6-32B619806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048014">
            <a:off x="7238689" y="4133065"/>
            <a:ext cx="741996" cy="727995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9DDD0AFA-4CD3-0245-BD43-85C7AB570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048014">
            <a:off x="7120855" y="3263200"/>
            <a:ext cx="741996" cy="727995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9DF4623-F568-714D-9C9F-C3BF72855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048014">
            <a:off x="6179151" y="2268598"/>
            <a:ext cx="741996" cy="72799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E2FA7F69-B585-1746-9833-A02BC2D70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048014">
            <a:off x="7244709" y="2298964"/>
            <a:ext cx="741996" cy="72799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CF95DB8-12EA-FA48-9810-A620EE303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048014">
            <a:off x="8008154" y="1469159"/>
            <a:ext cx="741996" cy="727995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06F7EE8-E53D-0A49-951B-7951CCFB5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048014">
            <a:off x="6189728" y="1376030"/>
            <a:ext cx="741996" cy="727995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3CFACC01-A971-6C4F-B4C8-010585B12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048014">
            <a:off x="6702157" y="658855"/>
            <a:ext cx="741996" cy="727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0.00695 L 0.08681 0.0202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38 -0.01028 L -0.00122 0.0194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0.10121 0.11666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583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0121 0.11667 " pathEditMode="relative" ptsTypes="AA">
                                      <p:cBhvr>
                                        <p:cTn id="8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-0.00889 L 0.00261 -0.06972 " pathEditMode="relative" ptsTypes="AA">
                                      <p:cBhvr>
                                        <p:cTn id="11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44444E-6 L 0.00607 -0.03639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-1833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9389 " pathEditMode="relative" ptsTypes="AA">
                                      <p:cBhvr>
                                        <p:cTn id="12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4" grpId="0" animBg="1"/>
      <p:bldP spid="44" grpId="1" animBg="1"/>
      <p:bldP spid="50" grpId="0" animBg="1"/>
      <p:bldP spid="50" grpId="1" animBg="1"/>
      <p:bldP spid="50" grpId="2" animBg="1"/>
      <p:bldP spid="50" grpId="3" animBg="1"/>
      <p:bldP spid="51" grpId="0" animBg="1"/>
      <p:bldP spid="51" grpId="1" animBg="1"/>
      <p:bldP spid="81" grpId="0" animBg="1"/>
      <p:bldP spid="81" grpId="1" animBg="1"/>
      <p:bldP spid="81" grpId="2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1224"/>
            <a:ext cx="8229600" cy="73647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Life Cycle Of HIV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7B9E5C-754A-8445-B727-9B77EE330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2"/>
            <a:ext cx="831641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802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33179" t="7152" r="34839" b="15390"/>
          <a:stretch>
            <a:fillRect/>
          </a:stretch>
        </p:blipFill>
        <p:spPr bwMode="auto">
          <a:xfrm>
            <a:off x="2051720" y="18289"/>
            <a:ext cx="5286238" cy="562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205"/>
            <a:ext cx="8229600" cy="864096"/>
          </a:xfrm>
        </p:spPr>
        <p:txBody>
          <a:bodyPr>
            <a:normAutofit/>
          </a:bodyPr>
          <a:lstStyle/>
          <a:p>
            <a:r>
              <a:rPr lang="en-US" sz="2000" dirty="0"/>
              <a:t>HIV-AIDS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29308"/>
            <a:ext cx="8712968" cy="4392488"/>
          </a:xfrm>
        </p:spPr>
        <p:txBody>
          <a:bodyPr>
            <a:noAutofit/>
          </a:bodyPr>
          <a:lstStyle/>
          <a:p>
            <a:pPr algn="just"/>
            <a:r>
              <a:rPr lang="en-US" sz="2000" dirty="0"/>
              <a:t>During the period of progressive decrease in the number of helper T-lymphocytes in the body, </a:t>
            </a:r>
            <a:r>
              <a:rPr lang="en-US" sz="2000" i="1" dirty="0"/>
              <a:t>the patient </a:t>
            </a:r>
            <a:endParaRPr lang="en-US" sz="2000" dirty="0"/>
          </a:p>
          <a:p>
            <a:pPr lvl="1" algn="just"/>
            <a:r>
              <a:rPr lang="en-US" sz="2000" b="1" dirty="0">
                <a:solidFill>
                  <a:srgbClr val="FFFF00"/>
                </a:solidFill>
              </a:rPr>
              <a:t>becomes so </a:t>
            </a:r>
            <a:r>
              <a:rPr lang="en-US" sz="2000" b="1" dirty="0" err="1">
                <a:solidFill>
                  <a:srgbClr val="FFFF00"/>
                </a:solidFill>
              </a:rPr>
              <a:t>immuno</a:t>
            </a:r>
            <a:r>
              <a:rPr lang="en-US" sz="2000" b="1" dirty="0">
                <a:solidFill>
                  <a:srgbClr val="FFFF00"/>
                </a:solidFill>
              </a:rPr>
              <a:t>-deficient </a:t>
            </a:r>
            <a:r>
              <a:rPr lang="en-US" sz="2000" dirty="0"/>
              <a:t>that he/she suffers from various infections. </a:t>
            </a:r>
          </a:p>
          <a:p>
            <a:pPr lvl="1" algn="just"/>
            <a:r>
              <a:rPr lang="en-US" sz="2000" b="1" dirty="0">
                <a:solidFill>
                  <a:srgbClr val="FFFF00"/>
                </a:solidFill>
              </a:rPr>
              <a:t>starts suffering from infections</a:t>
            </a:r>
            <a:r>
              <a:rPr lang="en-US" sz="2000" dirty="0"/>
              <a:t> of </a:t>
            </a:r>
            <a:r>
              <a:rPr lang="en-US" sz="2000" i="1" dirty="0"/>
              <a:t>Mycobacterium (bacteria), </a:t>
            </a:r>
            <a:r>
              <a:rPr lang="en-US" sz="2000" dirty="0"/>
              <a:t>viruses, fungi and even parasites like </a:t>
            </a:r>
            <a:r>
              <a:rPr lang="en-US" sz="2000" i="1" dirty="0" err="1"/>
              <a:t>Toxoplasma</a:t>
            </a:r>
            <a:r>
              <a:rPr lang="en-US" sz="2000" i="1" dirty="0"/>
              <a:t>. </a:t>
            </a:r>
          </a:p>
          <a:p>
            <a:pPr lvl="1" algn="just"/>
            <a:r>
              <a:rPr lang="en-US" sz="2000" b="1" dirty="0">
                <a:solidFill>
                  <a:srgbClr val="FFFF00"/>
                </a:solidFill>
              </a:rPr>
              <a:t>suffers from bouts* of fever, </a:t>
            </a:r>
            <a:r>
              <a:rPr lang="en-US" sz="2000" b="1" dirty="0" err="1">
                <a:solidFill>
                  <a:srgbClr val="FFFF00"/>
                </a:solidFill>
              </a:rPr>
              <a:t>diarrhoea</a:t>
            </a:r>
            <a:r>
              <a:rPr lang="en-US" sz="2000" b="1" dirty="0">
                <a:solidFill>
                  <a:srgbClr val="FFFF00"/>
                </a:solidFill>
              </a:rPr>
              <a:t> and weight loss</a:t>
            </a:r>
            <a:r>
              <a:rPr lang="en-US" sz="2000" dirty="0"/>
              <a:t>. </a:t>
            </a:r>
          </a:p>
        </p:txBody>
      </p:sp>
      <p:sp>
        <p:nvSpPr>
          <p:cNvPr id="4" name="Rectangle 3"/>
          <p:cNvSpPr/>
          <p:nvPr/>
        </p:nvSpPr>
        <p:spPr>
          <a:xfrm>
            <a:off x="755576" y="4729708"/>
            <a:ext cx="19999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*Period of illness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1224"/>
            <a:ext cx="8229600" cy="952500"/>
          </a:xfrm>
        </p:spPr>
        <p:txBody>
          <a:bodyPr>
            <a:normAutofit/>
          </a:bodyPr>
          <a:lstStyle/>
          <a:p>
            <a:r>
              <a:rPr lang="en-US" sz="2000" b="1" dirty="0"/>
              <a:t>Diagnosis and treatment of AIDS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057300"/>
            <a:ext cx="8712968" cy="4047836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A widely used diagnostic test for AIDS is </a:t>
            </a:r>
            <a:r>
              <a:rPr lang="en-US" sz="1800" b="1" dirty="0">
                <a:solidFill>
                  <a:srgbClr val="FFFF00"/>
                </a:solidFill>
              </a:rPr>
              <a:t>Enzyme Linked Immuno-sorbent Assay (ELISA). </a:t>
            </a:r>
          </a:p>
          <a:p>
            <a:pPr algn="just"/>
            <a:r>
              <a:rPr lang="en-US" sz="1800" b="1" dirty="0">
                <a:solidFill>
                  <a:srgbClr val="FFFF00"/>
                </a:solidFill>
              </a:rPr>
              <a:t>Polymerase chain reaction (PCR) and Western blotting </a:t>
            </a:r>
            <a:r>
              <a:rPr lang="en-US" sz="1800" dirty="0"/>
              <a:t>techniques are also used for diagnosis of HIV-AIDS</a:t>
            </a:r>
          </a:p>
          <a:p>
            <a:pPr algn="just"/>
            <a:r>
              <a:rPr lang="en-US" sz="1800" b="1" dirty="0"/>
              <a:t>Treatment of AIDS with </a:t>
            </a:r>
            <a:r>
              <a:rPr lang="en-US" sz="1800" b="1" dirty="0">
                <a:solidFill>
                  <a:srgbClr val="FFFF00"/>
                </a:solidFill>
              </a:rPr>
              <a:t>anti-retroviral drugs </a:t>
            </a:r>
            <a:r>
              <a:rPr lang="en-US" sz="1800" dirty="0"/>
              <a:t>is only partially effective. </a:t>
            </a:r>
          </a:p>
          <a:p>
            <a:pPr algn="just"/>
            <a:r>
              <a:rPr lang="en-US" sz="1800" b="1" dirty="0"/>
              <a:t>Anti-retroviral drugs</a:t>
            </a:r>
            <a:r>
              <a:rPr lang="en-US" sz="1800" dirty="0"/>
              <a:t> can only </a:t>
            </a:r>
            <a:r>
              <a:rPr lang="en-US" sz="1800" b="1" dirty="0">
                <a:solidFill>
                  <a:srgbClr val="FFFF00"/>
                </a:solidFill>
              </a:rPr>
              <a:t>prolong the life </a:t>
            </a:r>
            <a:r>
              <a:rPr lang="en-US" sz="1800" dirty="0"/>
              <a:t>of the patient but cannot prevent death, which is inevitable.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820"/>
            <a:ext cx="9144000" cy="1296144"/>
          </a:xfrm>
        </p:spPr>
        <p:txBody>
          <a:bodyPr>
            <a:normAutofit/>
          </a:bodyPr>
          <a:lstStyle/>
          <a:p>
            <a:r>
              <a:rPr lang="en-US" sz="2000" b="1" dirty="0"/>
              <a:t>Measures/steps taken up to prevent HIV infection by WHO, NACO and NGOs;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13284"/>
            <a:ext cx="8964488" cy="4464496"/>
          </a:xfrm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1800" b="1" dirty="0">
                <a:solidFill>
                  <a:srgbClr val="FFFF00"/>
                </a:solidFill>
              </a:rPr>
              <a:t>Making blood (from blood banks) safe from HIV,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1800" b="1" dirty="0">
                <a:solidFill>
                  <a:srgbClr val="FFFF00"/>
                </a:solidFill>
              </a:rPr>
              <a:t>ensuring the use of only disposable needles and syringes in public and private hospitals and clinics,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1800" b="1" dirty="0">
                <a:solidFill>
                  <a:srgbClr val="FFFF00"/>
                </a:solidFill>
              </a:rPr>
              <a:t>free distribution of condoms,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1800" b="1" dirty="0">
                <a:solidFill>
                  <a:srgbClr val="FFFF00"/>
                </a:solidFill>
              </a:rPr>
              <a:t>controlling drug abuse,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1800" b="1" dirty="0">
                <a:solidFill>
                  <a:srgbClr val="FFFF00"/>
                </a:solidFill>
              </a:rPr>
              <a:t>advocating safe sex and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1800" b="1" dirty="0">
                <a:solidFill>
                  <a:srgbClr val="FFFF00"/>
                </a:solidFill>
              </a:rPr>
              <a:t>promoting regular check-ups for HIV in susceptible populations, are some such steps taken up.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812"/>
            <a:ext cx="9144000" cy="952500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057300"/>
            <a:ext cx="8784976" cy="4608512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Cancer is one of the </a:t>
            </a:r>
            <a:r>
              <a:rPr lang="en-US" sz="1800" b="1" dirty="0">
                <a:solidFill>
                  <a:srgbClr val="FFFF00"/>
                </a:solidFill>
              </a:rPr>
              <a:t>most dreaded diseases </a:t>
            </a:r>
            <a:r>
              <a:rPr lang="en-US" sz="1800" dirty="0"/>
              <a:t>of human beings. </a:t>
            </a:r>
          </a:p>
          <a:p>
            <a:pPr algn="just"/>
            <a:r>
              <a:rPr lang="en-US" sz="1800" b="1" dirty="0">
                <a:solidFill>
                  <a:srgbClr val="FFFF00"/>
                </a:solidFill>
              </a:rPr>
              <a:t>It is a major cause of death </a:t>
            </a:r>
            <a:r>
              <a:rPr lang="en-US" sz="1800" dirty="0"/>
              <a:t>all over the globe.</a:t>
            </a:r>
          </a:p>
          <a:p>
            <a:pPr marL="0" lvl="0" indent="0" algn="just">
              <a:buNone/>
            </a:pPr>
            <a:endParaRPr lang="en-US" sz="1800" dirty="0">
              <a:solidFill>
                <a:prstClr val="white"/>
              </a:solidFill>
            </a:endParaRPr>
          </a:p>
          <a:p>
            <a:pPr marL="0" lvl="0" indent="0" algn="just">
              <a:buNone/>
            </a:pPr>
            <a:r>
              <a:rPr lang="en-US" sz="1800" dirty="0">
                <a:solidFill>
                  <a:prstClr val="white"/>
                </a:solidFill>
              </a:rPr>
              <a:t>Some of the </a:t>
            </a:r>
            <a:r>
              <a:rPr lang="en-US" sz="1800" b="1" dirty="0">
                <a:solidFill>
                  <a:srgbClr val="FFFF00"/>
                </a:solidFill>
              </a:rPr>
              <a:t>research area in cancer biology </a:t>
            </a:r>
            <a:r>
              <a:rPr lang="en-US" sz="1800" dirty="0">
                <a:solidFill>
                  <a:prstClr val="white"/>
                </a:solidFill>
              </a:rPr>
              <a:t>and medicine are;</a:t>
            </a:r>
            <a:endParaRPr lang="en-US" sz="1800" dirty="0">
              <a:solidFill>
                <a:srgbClr val="FFFF00"/>
              </a:solidFill>
            </a:endParaRPr>
          </a:p>
          <a:p>
            <a:pPr lvl="1" algn="just"/>
            <a:r>
              <a:rPr lang="en-US" sz="1800" dirty="0">
                <a:solidFill>
                  <a:srgbClr val="FFFF00"/>
                </a:solidFill>
              </a:rPr>
              <a:t>oncogenic transformation of cells </a:t>
            </a:r>
            <a:r>
              <a:rPr lang="en-US" sz="1800" dirty="0">
                <a:solidFill>
                  <a:prstClr val="white"/>
                </a:solidFill>
              </a:rPr>
              <a:t>(mechanisms underlying development of cancer), </a:t>
            </a:r>
          </a:p>
          <a:p>
            <a:pPr lvl="1" algn="just"/>
            <a:r>
              <a:rPr lang="en-US" sz="1800" dirty="0">
                <a:solidFill>
                  <a:srgbClr val="FFFF00"/>
                </a:solidFill>
              </a:rPr>
              <a:t>Treatment of cancer </a:t>
            </a:r>
            <a:r>
              <a:rPr lang="en-US" sz="1800" dirty="0">
                <a:solidFill>
                  <a:prstClr val="white"/>
                </a:solidFill>
              </a:rPr>
              <a:t>and </a:t>
            </a:r>
          </a:p>
          <a:p>
            <a:pPr lvl="1" algn="just"/>
            <a:r>
              <a:rPr lang="en-US" sz="1800" dirty="0">
                <a:solidFill>
                  <a:srgbClr val="FFFF00"/>
                </a:solidFill>
              </a:rPr>
              <a:t>Control of cancer</a:t>
            </a:r>
            <a:r>
              <a:rPr lang="en-US" sz="1800" dirty="0">
                <a:solidFill>
                  <a:prstClr val="white"/>
                </a:solidFill>
              </a:rPr>
              <a:t>.</a:t>
            </a:r>
          </a:p>
          <a:p>
            <a:pPr marL="0" indent="0" algn="just">
              <a:buNone/>
            </a:pP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38844"/>
            <a:ext cx="9144000" cy="9525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CANCER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15516" y="481237"/>
          <a:ext cx="8712968" cy="23637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56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6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7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Normal Cell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Cancer Cell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r>
                        <a:rPr lang="en-US" sz="1800" b="1" dirty="0"/>
                        <a:t>Cell growth and differentiation is highly controlled and regulated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3721">
                <a:tc>
                  <a:txBody>
                    <a:bodyPr/>
                    <a:lstStyle/>
                    <a:p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572000" y="985293"/>
            <a:ext cx="4248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Cancer cells undergo uncontrolled and unregulated growth and differentiation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51520" y="1705373"/>
            <a:ext cx="4176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Show a property called </a:t>
            </a:r>
            <a:r>
              <a:rPr lang="en-US" b="1" dirty="0">
                <a:solidFill>
                  <a:srgbClr val="FFFF00"/>
                </a:solidFill>
              </a:rPr>
              <a:t>contact inhibition* </a:t>
            </a:r>
            <a:r>
              <a:rPr lang="en-US" b="1" dirty="0"/>
              <a:t>by virtue of which contact with other cells inhibits their uncontrolled growth.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0" y="1696865"/>
            <a:ext cx="42484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Cancer cells have </a:t>
            </a:r>
            <a:r>
              <a:rPr lang="en-US" b="1" dirty="0">
                <a:solidFill>
                  <a:srgbClr val="FFFF00"/>
                </a:solidFill>
              </a:rPr>
              <a:t>lost property of contact inhibition. </a:t>
            </a:r>
            <a:r>
              <a:rPr lang="en-US" b="1" dirty="0"/>
              <a:t>As a result of this, cancerous cells continue to divide giving rise to </a:t>
            </a:r>
            <a:r>
              <a:rPr lang="en-US" b="1" dirty="0">
                <a:solidFill>
                  <a:srgbClr val="FFFF00"/>
                </a:solidFill>
              </a:rPr>
              <a:t>masses of cells </a:t>
            </a:r>
            <a:r>
              <a:rPr lang="en-US" b="1" dirty="0"/>
              <a:t>called </a:t>
            </a:r>
            <a:r>
              <a:rPr lang="en-US" b="1" dirty="0">
                <a:solidFill>
                  <a:srgbClr val="FFFF00"/>
                </a:solidFill>
              </a:rPr>
              <a:t>tumors</a:t>
            </a:r>
            <a:r>
              <a:rPr lang="en-US" b="1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153046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/>
              <a:t>*Contact inhibition</a:t>
            </a:r>
            <a:r>
              <a:rPr lang="en-US" sz="1600" dirty="0"/>
              <a:t> </a:t>
            </a:r>
            <a:r>
              <a:rPr lang="en-US" sz="1600" i="1" dirty="0"/>
              <a:t>is a regulatory mechanism that functions to keep cells growing into a layer one cell thick (a monolayer). If a cell has plenty of available substrate space, it replicates rapidly and moves freely.</a:t>
            </a:r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 cstate="print"/>
          <a:srcRect l="16794" t="20469" r="16794" b="13086"/>
          <a:stretch>
            <a:fillRect/>
          </a:stretch>
        </p:blipFill>
        <p:spPr bwMode="auto">
          <a:xfrm>
            <a:off x="2471055" y="2857501"/>
            <a:ext cx="4201890" cy="2363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3244"/>
            <a:ext cx="8229600" cy="448444"/>
          </a:xfrm>
        </p:spPr>
        <p:txBody>
          <a:bodyPr>
            <a:normAutofit/>
          </a:bodyPr>
          <a:lstStyle/>
          <a:p>
            <a:r>
              <a:rPr lang="en-US" sz="2000" b="1" dirty="0"/>
              <a:t>Common Diseases In Humans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13284"/>
            <a:ext cx="8784976" cy="453650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dirty="0"/>
              <a:t>What are </a:t>
            </a:r>
            <a:r>
              <a:rPr lang="en-US" sz="1800" b="1" dirty="0"/>
              <a:t>pathogens? </a:t>
            </a:r>
          </a:p>
          <a:p>
            <a:pPr marL="0" indent="0" algn="just">
              <a:buNone/>
            </a:pPr>
            <a:r>
              <a:rPr lang="en-US" sz="1800" b="1" dirty="0">
                <a:solidFill>
                  <a:srgbClr val="FFFF00"/>
                </a:solidFill>
              </a:rPr>
              <a:t>Answer:</a:t>
            </a:r>
            <a:r>
              <a:rPr lang="en-US" sz="1800" dirty="0"/>
              <a:t> Pathogens are </a:t>
            </a:r>
            <a:r>
              <a:rPr lang="en-US" sz="1800" b="1" dirty="0">
                <a:solidFill>
                  <a:srgbClr val="FFFF00"/>
                </a:solidFill>
              </a:rPr>
              <a:t>disease causing organisms</a:t>
            </a:r>
            <a:r>
              <a:rPr lang="en-US" sz="1800" dirty="0"/>
              <a:t> belonging to bacteria, viruses, fungi, protozoans, helminths, etc.</a:t>
            </a:r>
            <a:endParaRPr lang="en-US" sz="1800" b="1" dirty="0"/>
          </a:p>
          <a:p>
            <a:pPr algn="just"/>
            <a:r>
              <a:rPr lang="en-US" sz="1800" b="1" dirty="0">
                <a:solidFill>
                  <a:srgbClr val="FFFF00"/>
                </a:solidFill>
              </a:rPr>
              <a:t>All parasites are pathogens </a:t>
            </a:r>
            <a:r>
              <a:rPr lang="en-US" sz="1800" dirty="0"/>
              <a:t>as they cause harm to the host by living in (or on) them. </a:t>
            </a:r>
          </a:p>
          <a:p>
            <a:pPr algn="just"/>
            <a:r>
              <a:rPr lang="en-US" sz="1800" dirty="0"/>
              <a:t>The pathogens can </a:t>
            </a:r>
            <a:r>
              <a:rPr lang="en-US" sz="1800" b="1" dirty="0">
                <a:solidFill>
                  <a:srgbClr val="FFFF00"/>
                </a:solidFill>
              </a:rPr>
              <a:t>enter our body </a:t>
            </a:r>
            <a:r>
              <a:rPr lang="en-US" sz="1800" dirty="0"/>
              <a:t>by various means, </a:t>
            </a:r>
            <a:r>
              <a:rPr lang="en-US" sz="1800" b="1" dirty="0">
                <a:solidFill>
                  <a:srgbClr val="FFFF00"/>
                </a:solidFill>
              </a:rPr>
              <a:t>multiply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rgbClr val="FFFF00"/>
                </a:solidFill>
              </a:rPr>
              <a:t>interfere with normal vital activities, resulting in morphological and functional damage. </a:t>
            </a:r>
          </a:p>
          <a:p>
            <a:pPr algn="just"/>
            <a:r>
              <a:rPr lang="en-US" sz="1800" dirty="0"/>
              <a:t>Pathogens have to adapt to life within the environment of the host. For example, the pathogens that enter the gut must know a way of surviving in the stomach at low pH and resisting the various digestive enzymes.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6836"/>
            <a:ext cx="9144000" cy="9525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CANCER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F439131-37CD-4042-90E7-14C163CE6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25252"/>
            <a:ext cx="8784976" cy="4608512"/>
          </a:xfrm>
        </p:spPr>
        <p:txBody>
          <a:bodyPr>
            <a:noAutofit/>
          </a:bodyPr>
          <a:lstStyle/>
          <a:p>
            <a:pPr algn="just"/>
            <a:r>
              <a:rPr lang="en-US" sz="1800" b="1" dirty="0"/>
              <a:t>Tumors are of two types: </a:t>
            </a:r>
          </a:p>
          <a:p>
            <a:pPr lvl="1" algn="just"/>
            <a:r>
              <a:rPr lang="en-US" sz="1800" b="1" dirty="0">
                <a:solidFill>
                  <a:srgbClr val="FFFF00"/>
                </a:solidFill>
              </a:rPr>
              <a:t>benign </a:t>
            </a:r>
            <a:r>
              <a:rPr lang="en-US" sz="1800" b="1" dirty="0"/>
              <a:t>and </a:t>
            </a:r>
          </a:p>
          <a:p>
            <a:pPr lvl="1" algn="just"/>
            <a:r>
              <a:rPr lang="en-US" sz="1800" b="1" dirty="0">
                <a:solidFill>
                  <a:srgbClr val="FFFF00"/>
                </a:solidFill>
              </a:rPr>
              <a:t>malignant</a:t>
            </a:r>
            <a:r>
              <a:rPr lang="en-US" sz="1800" b="1" dirty="0"/>
              <a:t>. </a:t>
            </a:r>
          </a:p>
          <a:p>
            <a:pPr algn="just"/>
            <a:r>
              <a:rPr lang="en-US" sz="1800" b="1" dirty="0"/>
              <a:t>Benign tumors normally remain </a:t>
            </a:r>
            <a:r>
              <a:rPr lang="en-US" sz="1800" b="1" dirty="0">
                <a:solidFill>
                  <a:srgbClr val="FFFF00"/>
                </a:solidFill>
              </a:rPr>
              <a:t>confined to their original location </a:t>
            </a:r>
            <a:r>
              <a:rPr lang="en-US" sz="1800" b="1" dirty="0"/>
              <a:t>and </a:t>
            </a:r>
            <a:r>
              <a:rPr lang="en-US" sz="1800" b="1" dirty="0">
                <a:solidFill>
                  <a:srgbClr val="FFFF00"/>
                </a:solidFill>
              </a:rPr>
              <a:t>don’t spread</a:t>
            </a:r>
            <a:r>
              <a:rPr lang="en-US" sz="1800" b="1" dirty="0"/>
              <a:t> to other parts of the body and </a:t>
            </a:r>
            <a:r>
              <a:rPr lang="en-US" sz="1800" b="1" dirty="0">
                <a:solidFill>
                  <a:srgbClr val="FFFF00"/>
                </a:solidFill>
              </a:rPr>
              <a:t>cause little damage</a:t>
            </a:r>
            <a:r>
              <a:rPr lang="en-US" sz="1800" b="1" dirty="0"/>
              <a:t>. </a:t>
            </a:r>
          </a:p>
          <a:p>
            <a:pPr algn="just"/>
            <a:r>
              <a:rPr lang="en-US" sz="1800" b="1" dirty="0"/>
              <a:t>The malignant tumors are a </a:t>
            </a:r>
            <a:r>
              <a:rPr lang="en-US" sz="1800" b="1" dirty="0">
                <a:solidFill>
                  <a:srgbClr val="FFFF00"/>
                </a:solidFill>
              </a:rPr>
              <a:t>mass of proliferating cells </a:t>
            </a:r>
            <a:r>
              <a:rPr lang="en-US" sz="1800" b="1" dirty="0"/>
              <a:t>called </a:t>
            </a:r>
            <a:r>
              <a:rPr lang="en-US" sz="1800" b="1" dirty="0">
                <a:solidFill>
                  <a:srgbClr val="FFFF00"/>
                </a:solidFill>
              </a:rPr>
              <a:t>neoplastic or tumor cells</a:t>
            </a:r>
            <a:r>
              <a:rPr lang="en-US" sz="1800" b="1" dirty="0"/>
              <a:t>. </a:t>
            </a:r>
          </a:p>
          <a:p>
            <a:pPr algn="just"/>
            <a:r>
              <a:rPr lang="en-US" sz="1800" b="1" dirty="0" err="1"/>
              <a:t>Neoplastic</a:t>
            </a:r>
            <a:r>
              <a:rPr lang="en-US" sz="1800" b="1" dirty="0"/>
              <a:t> cells </a:t>
            </a:r>
            <a:r>
              <a:rPr lang="en-US" sz="1800" b="1" dirty="0">
                <a:solidFill>
                  <a:srgbClr val="FFFF00"/>
                </a:solidFill>
              </a:rPr>
              <a:t>grow very rapidly, invade and damage the surrounding normal tissues</a:t>
            </a:r>
            <a:r>
              <a:rPr lang="en-US" sz="1800" b="1" dirty="0"/>
              <a:t> i.e. </a:t>
            </a:r>
            <a:r>
              <a:rPr lang="en-US" sz="1800" b="1" dirty="0" err="1"/>
              <a:t>neoplastic</a:t>
            </a:r>
            <a:r>
              <a:rPr lang="en-US" sz="1800" b="1" dirty="0"/>
              <a:t> cells starve the normal cells by competing for vital nutrients. </a:t>
            </a:r>
          </a:p>
          <a:p>
            <a:pPr algn="just"/>
            <a:r>
              <a:rPr lang="en-US" sz="1800" b="1" dirty="0" err="1"/>
              <a:t>Neoplastic</a:t>
            </a:r>
            <a:r>
              <a:rPr lang="en-US" sz="1800" b="1" dirty="0"/>
              <a:t> cells sloughed from malignant tumors reach distant sites through blood, and wherever they get lodged in the body, they start a new tumor there. This property called </a:t>
            </a:r>
            <a:r>
              <a:rPr lang="en-US" sz="1800" b="1" dirty="0">
                <a:solidFill>
                  <a:srgbClr val="FFFF00"/>
                </a:solidFill>
              </a:rPr>
              <a:t>metastasis</a:t>
            </a:r>
          </a:p>
          <a:p>
            <a:pPr algn="just"/>
            <a:r>
              <a:rPr lang="en-US" sz="1800" b="1" dirty="0" err="1">
                <a:solidFill>
                  <a:srgbClr val="FFFF00"/>
                </a:solidFill>
              </a:rPr>
              <a:t>Metatasis</a:t>
            </a:r>
            <a:r>
              <a:rPr lang="en-US" sz="1800" b="1" dirty="0"/>
              <a:t> is the most feared property of malignant tumors.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6836"/>
            <a:ext cx="9144000" cy="9525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CANCER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79512" y="5121106"/>
            <a:ext cx="4536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*</a:t>
            </a:r>
            <a:r>
              <a:rPr lang="en-US" b="1" dirty="0"/>
              <a:t>Abnormal and uncontrolled growth of tissue</a:t>
            </a:r>
          </a:p>
        </p:txBody>
      </p:sp>
      <p:sp>
        <p:nvSpPr>
          <p:cNvPr id="6" name="Rectangle 5"/>
          <p:cNvSpPr/>
          <p:nvPr/>
        </p:nvSpPr>
        <p:spPr>
          <a:xfrm>
            <a:off x="-498500" y="409228"/>
            <a:ext cx="10242376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77900">
              <a:lnSpc>
                <a:spcPct val="200000"/>
              </a:lnSpc>
            </a:pPr>
            <a:r>
              <a:rPr lang="en-US" sz="2000" b="1" dirty="0">
                <a:solidFill>
                  <a:srgbClr val="FFFF00"/>
                </a:solidFill>
              </a:rPr>
              <a:t>Normal cells loose property of contact inhibition </a:t>
            </a:r>
          </a:p>
          <a:p>
            <a:pPr algn="ctr" defTabSz="977900">
              <a:lnSpc>
                <a:spcPct val="200000"/>
              </a:lnSpc>
            </a:pPr>
            <a:r>
              <a:rPr lang="en-US" sz="2000" b="1" dirty="0">
                <a:solidFill>
                  <a:srgbClr val="FFFF00"/>
                </a:solidFill>
              </a:rPr>
              <a:t>Abnormal, uncontrolled, unregulated growth and differentiation of cancer cells</a:t>
            </a:r>
          </a:p>
          <a:p>
            <a:pPr algn="ctr" defTabSz="977900">
              <a:lnSpc>
                <a:spcPct val="200000"/>
              </a:lnSpc>
            </a:pPr>
            <a:r>
              <a:rPr lang="en-US" sz="2000" b="1" dirty="0">
                <a:solidFill>
                  <a:srgbClr val="FFFF00"/>
                </a:solidFill>
              </a:rPr>
              <a:t>Benign tumors (</a:t>
            </a:r>
            <a:r>
              <a:rPr lang="en-US" sz="2000" b="1" i="1" dirty="0"/>
              <a:t>with neoplastic cells</a:t>
            </a:r>
            <a:r>
              <a:rPr lang="en-US" sz="2000" b="1" dirty="0">
                <a:solidFill>
                  <a:srgbClr val="FFFF00"/>
                </a:solidFill>
              </a:rPr>
              <a:t>) </a:t>
            </a:r>
          </a:p>
          <a:p>
            <a:pPr algn="ctr" defTabSz="977900">
              <a:lnSpc>
                <a:spcPct val="200000"/>
              </a:lnSpc>
            </a:pPr>
            <a:r>
              <a:rPr lang="en-US" sz="2000" b="1" dirty="0">
                <a:solidFill>
                  <a:srgbClr val="FFFF00"/>
                </a:solidFill>
              </a:rPr>
              <a:t>Metastasis</a:t>
            </a:r>
          </a:p>
          <a:p>
            <a:pPr algn="ctr" defTabSz="977900">
              <a:lnSpc>
                <a:spcPct val="200000"/>
              </a:lnSpc>
            </a:pPr>
            <a:r>
              <a:rPr lang="en-US" sz="2000" b="1" dirty="0">
                <a:solidFill>
                  <a:srgbClr val="FFFF00"/>
                </a:solidFill>
              </a:rPr>
              <a:t>Malignant tumor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91980" y="974309"/>
            <a:ext cx="360040" cy="365760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/>
          </a:p>
        </p:txBody>
      </p:sp>
      <p:sp>
        <p:nvSpPr>
          <p:cNvPr id="8" name="Down Arrow 7"/>
          <p:cNvSpPr/>
          <p:nvPr/>
        </p:nvSpPr>
        <p:spPr>
          <a:xfrm>
            <a:off x="4427984" y="1592536"/>
            <a:ext cx="360040" cy="365760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/>
          </a:p>
        </p:txBody>
      </p:sp>
      <p:sp>
        <p:nvSpPr>
          <p:cNvPr id="9" name="Down Arrow 8"/>
          <p:cNvSpPr/>
          <p:nvPr/>
        </p:nvSpPr>
        <p:spPr>
          <a:xfrm>
            <a:off x="4436299" y="2210763"/>
            <a:ext cx="360040" cy="365760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/>
          </a:p>
        </p:txBody>
      </p:sp>
      <p:sp>
        <p:nvSpPr>
          <p:cNvPr id="11" name="Down Arrow 10"/>
          <p:cNvSpPr/>
          <p:nvPr/>
        </p:nvSpPr>
        <p:spPr>
          <a:xfrm>
            <a:off x="4442668" y="2831071"/>
            <a:ext cx="360040" cy="365760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/>
          </a:p>
        </p:txBody>
      </p:sp>
    </p:spTree>
    <p:extLst>
      <p:ext uri="{BB962C8B-B14F-4D97-AF65-F5344CB8AC3E}">
        <p14:creationId xmlns:p14="http://schemas.microsoft.com/office/powerpoint/2010/main" val="277626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  <p:bldP spid="9" grpId="0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350"/>
            <a:ext cx="9144000" cy="527894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Carcinogens causing cancer</a:t>
            </a:r>
            <a:br>
              <a:rPr lang="en-US" sz="2000" b="1" dirty="0">
                <a:solidFill>
                  <a:srgbClr val="FFFF00"/>
                </a:solidFill>
              </a:rPr>
            </a:b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D7986C-9BA9-864D-8449-7615C54B2E89}"/>
              </a:ext>
            </a:extLst>
          </p:cNvPr>
          <p:cNvSpPr/>
          <p:nvPr/>
        </p:nvSpPr>
        <p:spPr>
          <a:xfrm>
            <a:off x="5240305" y="1147267"/>
            <a:ext cx="3178374" cy="1009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 algn="ctr">
              <a:spcBef>
                <a:spcPct val="20000"/>
              </a:spcBef>
            </a:pPr>
            <a:r>
              <a:rPr lang="en-US" sz="2000" b="1" dirty="0">
                <a:solidFill>
                  <a:srgbClr val="FFFF00"/>
                </a:solidFill>
              </a:rPr>
              <a:t>Physical agents</a:t>
            </a:r>
          </a:p>
          <a:p>
            <a:pPr marL="12700" algn="ctr">
              <a:spcBef>
                <a:spcPct val="20000"/>
              </a:spcBef>
            </a:pPr>
            <a:r>
              <a:rPr lang="en-US" b="1" dirty="0"/>
              <a:t>(</a:t>
            </a:r>
            <a:r>
              <a:rPr lang="en-US" dirty="0"/>
              <a:t>cause DNA damage leading to neoplastic transformation</a:t>
            </a:r>
            <a:r>
              <a:rPr lang="en-US" b="1" dirty="0"/>
              <a:t>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962A03-ED57-5848-B3BC-73AD85605563}"/>
              </a:ext>
            </a:extLst>
          </p:cNvPr>
          <p:cNvSpPr/>
          <p:nvPr/>
        </p:nvSpPr>
        <p:spPr>
          <a:xfrm>
            <a:off x="53366" y="1129308"/>
            <a:ext cx="26464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1" algn="ctr"/>
            <a:r>
              <a:rPr lang="en-US" b="1" dirty="0">
                <a:solidFill>
                  <a:srgbClr val="FFFF00"/>
                </a:solidFill>
              </a:rPr>
              <a:t>Chemical agents </a:t>
            </a:r>
          </a:p>
          <a:p>
            <a:pPr marL="12700" lvl="1" algn="ctr"/>
            <a:r>
              <a:rPr lang="en-US" b="1" dirty="0">
                <a:solidFill>
                  <a:srgbClr val="FFFF00"/>
                </a:solidFill>
              </a:rPr>
              <a:t>or</a:t>
            </a:r>
          </a:p>
          <a:p>
            <a:pPr marL="12700" lvl="1" algn="ctr"/>
            <a:r>
              <a:rPr lang="en-US" b="1" dirty="0">
                <a:solidFill>
                  <a:srgbClr val="FFFF00"/>
                </a:solidFill>
              </a:rPr>
              <a:t> chemical carcinogens </a:t>
            </a:r>
          </a:p>
          <a:p>
            <a:pPr marL="12700" lvl="1" algn="ctr"/>
            <a:r>
              <a:rPr lang="en-US" b="1" dirty="0">
                <a:solidFill>
                  <a:srgbClr val="FFFF00"/>
                </a:solidFill>
              </a:rPr>
              <a:t>(tobacco smoke </a:t>
            </a:r>
            <a:r>
              <a:rPr lang="en-US" dirty="0">
                <a:solidFill>
                  <a:prstClr val="white"/>
                </a:solidFill>
              </a:rPr>
              <a:t>is a major cause of lung cancer</a:t>
            </a:r>
            <a:r>
              <a:rPr lang="en-US" b="1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7ED712-3012-D348-9D33-291A31098C2E}"/>
              </a:ext>
            </a:extLst>
          </p:cNvPr>
          <p:cNvSpPr/>
          <p:nvPr/>
        </p:nvSpPr>
        <p:spPr>
          <a:xfrm>
            <a:off x="2808313" y="1129308"/>
            <a:ext cx="2195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1" algn="ctr">
              <a:spcBef>
                <a:spcPct val="20000"/>
              </a:spcBef>
            </a:pPr>
            <a:r>
              <a:rPr lang="en-US" b="1" dirty="0">
                <a:solidFill>
                  <a:srgbClr val="FFFF00"/>
                </a:solidFill>
              </a:rPr>
              <a:t>Biological agents</a:t>
            </a:r>
            <a:r>
              <a:rPr lang="en-US" b="1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C6D816-BCA4-554B-97EA-D70DE9BF42C7}"/>
              </a:ext>
            </a:extLst>
          </p:cNvPr>
          <p:cNvSpPr/>
          <p:nvPr/>
        </p:nvSpPr>
        <p:spPr>
          <a:xfrm>
            <a:off x="81306" y="3601387"/>
            <a:ext cx="29878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1" algn="ctr">
              <a:spcBef>
                <a:spcPct val="20000"/>
              </a:spcBef>
            </a:pPr>
            <a:r>
              <a:rPr lang="en-US" b="1" dirty="0">
                <a:solidFill>
                  <a:srgbClr val="FFFF00"/>
                </a:solidFill>
              </a:rPr>
              <a:t>Oncogenic viruses </a:t>
            </a:r>
            <a:r>
              <a:rPr lang="en-US" b="1" dirty="0">
                <a:solidFill>
                  <a:prstClr val="white"/>
                </a:solidFill>
              </a:rPr>
              <a:t>(</a:t>
            </a:r>
            <a:r>
              <a:rPr lang="en-US" dirty="0">
                <a:solidFill>
                  <a:prstClr val="white"/>
                </a:solidFill>
              </a:rPr>
              <a:t>Cancer causing viruses) </a:t>
            </a:r>
            <a:r>
              <a:rPr lang="en-US" dirty="0"/>
              <a:t>have viral oncogenes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B07E4-DEE8-324A-89E9-977023B580E6}"/>
              </a:ext>
            </a:extLst>
          </p:cNvPr>
          <p:cNvSpPr/>
          <p:nvPr/>
        </p:nvSpPr>
        <p:spPr>
          <a:xfrm>
            <a:off x="3384038" y="3601387"/>
            <a:ext cx="44467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1" algn="ctr">
              <a:spcBef>
                <a:spcPct val="20000"/>
              </a:spcBef>
            </a:pPr>
            <a:r>
              <a:rPr lang="en-US" b="1" dirty="0">
                <a:solidFill>
                  <a:srgbClr val="FFFF00"/>
                </a:solidFill>
              </a:rPr>
              <a:t>Cellular oncogenes (</a:t>
            </a:r>
            <a:r>
              <a:rPr lang="en-US" b="1" i="1" dirty="0">
                <a:solidFill>
                  <a:srgbClr val="FFFF00"/>
                </a:solidFill>
              </a:rPr>
              <a:t>c-</a:t>
            </a:r>
            <a:r>
              <a:rPr lang="en-US" b="1" i="1" dirty="0" err="1">
                <a:solidFill>
                  <a:srgbClr val="FFFF00"/>
                </a:solidFill>
              </a:rPr>
              <a:t>onc</a:t>
            </a:r>
            <a:r>
              <a:rPr lang="en-US" b="1" i="1" dirty="0">
                <a:solidFill>
                  <a:srgbClr val="FFFF00"/>
                </a:solidFill>
              </a:rPr>
              <a:t>) or proto oncogenes </a:t>
            </a:r>
            <a:r>
              <a:rPr lang="en-US" i="1" dirty="0">
                <a:solidFill>
                  <a:prstClr val="white"/>
                </a:solidFill>
              </a:rPr>
              <a:t>in normal cells which on </a:t>
            </a:r>
            <a:r>
              <a:rPr lang="en-US" dirty="0">
                <a:solidFill>
                  <a:prstClr val="white"/>
                </a:solidFill>
              </a:rPr>
              <a:t>activation under certain conditions, could lead to oncogenic transformation of the cells.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EBAE2D-8109-F246-A95C-2CA818DB36C1}"/>
              </a:ext>
            </a:extLst>
          </p:cNvPr>
          <p:cNvSpPr/>
          <p:nvPr/>
        </p:nvSpPr>
        <p:spPr>
          <a:xfrm>
            <a:off x="4086200" y="2571209"/>
            <a:ext cx="2502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 algn="ctr"/>
            <a:r>
              <a:rPr lang="en-US" b="1" dirty="0" err="1">
                <a:solidFill>
                  <a:srgbClr val="FFFF00"/>
                </a:solidFill>
              </a:rPr>
              <a:t>Ionising</a:t>
            </a:r>
            <a:r>
              <a:rPr lang="en-US" b="1" dirty="0">
                <a:solidFill>
                  <a:srgbClr val="FFFF00"/>
                </a:solidFill>
              </a:rPr>
              <a:t> radiations </a:t>
            </a:r>
          </a:p>
          <a:p>
            <a:pPr marL="12700" lvl="0" algn="ctr"/>
            <a:r>
              <a:rPr lang="en-US" b="1" dirty="0">
                <a:solidFill>
                  <a:srgbClr val="FFFF00"/>
                </a:solidFill>
              </a:rPr>
              <a:t>(X-rays </a:t>
            </a:r>
            <a:r>
              <a:rPr lang="en-US" b="1" dirty="0">
                <a:solidFill>
                  <a:prstClr val="white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gamma rays)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26095C-7D2A-EA4B-9857-3651AFE81827}"/>
              </a:ext>
            </a:extLst>
          </p:cNvPr>
          <p:cNvSpPr/>
          <p:nvPr/>
        </p:nvSpPr>
        <p:spPr>
          <a:xfrm>
            <a:off x="6436946" y="2571209"/>
            <a:ext cx="27876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 algn="ctr">
              <a:spcBef>
                <a:spcPct val="20000"/>
              </a:spcBef>
            </a:pPr>
            <a:r>
              <a:rPr lang="en-US" b="1" dirty="0">
                <a:solidFill>
                  <a:srgbClr val="FFFF00"/>
                </a:solidFill>
              </a:rPr>
              <a:t>Non-ionizing radiations </a:t>
            </a:r>
            <a:r>
              <a:rPr lang="en-US" dirty="0">
                <a:solidFill>
                  <a:srgbClr val="FFFF00"/>
                </a:solidFill>
              </a:rPr>
              <a:t>(Ultraviolet Radiation –UV)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38F292E-9A87-A146-8EB2-67F48C4F51C9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rot="5400000">
            <a:off x="2686258" y="-756434"/>
            <a:ext cx="576064" cy="319542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06221227-0B81-0147-85E7-4E6DC0751090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16200000" flipH="1">
            <a:off x="5403735" y="-278491"/>
            <a:ext cx="594023" cy="225749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E5D750D0-CB15-3941-88AA-538B86DFE558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rot="5400000">
            <a:off x="3951059" y="508367"/>
            <a:ext cx="576064" cy="66581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5C78540-175B-F94E-9628-BAAAABBDB46D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rot="5400000">
            <a:off x="5876135" y="1617851"/>
            <a:ext cx="414435" cy="149228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E08A818-F2B7-EB41-9CC5-F41FDA403A6B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rot="16200000" flipH="1">
            <a:off x="7122922" y="1863343"/>
            <a:ext cx="414435" cy="10012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56ED5BE3-8200-754A-BEDB-512AE976806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5400000">
            <a:off x="1689327" y="1384532"/>
            <a:ext cx="2102747" cy="2330963"/>
          </a:xfrm>
          <a:prstGeom prst="bentConnector3">
            <a:avLst>
              <a:gd name="adj1" fmla="val 8162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4975C655-F1D0-ED4A-B87A-8E0FDCA1DBCB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3705424" y="1699397"/>
            <a:ext cx="2102747" cy="1701232"/>
          </a:xfrm>
          <a:prstGeom prst="bentConnector3">
            <a:avLst>
              <a:gd name="adj1" fmla="val 8162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6EE8AD1-5BD7-2243-8E2C-1FA8387F5177}"/>
              </a:ext>
            </a:extLst>
          </p:cNvPr>
          <p:cNvSpPr/>
          <p:nvPr/>
        </p:nvSpPr>
        <p:spPr>
          <a:xfrm>
            <a:off x="77398" y="194945"/>
            <a:ext cx="90666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(</a:t>
            </a:r>
            <a:r>
              <a:rPr lang="en-US" b="1" i="1" dirty="0">
                <a:solidFill>
                  <a:srgbClr val="FFFF00"/>
                </a:solidFill>
              </a:rPr>
              <a:t>Various causes of </a:t>
            </a:r>
            <a:r>
              <a:rPr lang="en-US" b="1" i="1" dirty="0"/>
              <a:t>transformation of normal cells into cancerous </a:t>
            </a:r>
            <a:r>
              <a:rPr lang="en-US" i="1" dirty="0"/>
              <a:t>neoplastic cells</a:t>
            </a:r>
            <a:r>
              <a:rPr lang="en-US" b="1" dirty="0">
                <a:solidFill>
                  <a:srgbClr val="FFFF00"/>
                </a:solidFill>
              </a:rPr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5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6836"/>
            <a:ext cx="9144000" cy="952500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Diagnosis of Cancer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777652"/>
            <a:ext cx="8784976" cy="4608512"/>
          </a:xfrm>
        </p:spPr>
        <p:txBody>
          <a:bodyPr>
            <a:noAutofit/>
          </a:bodyPr>
          <a:lstStyle/>
          <a:p>
            <a:pPr algn="just"/>
            <a:r>
              <a:rPr lang="en-US" sz="1800" b="1" dirty="0">
                <a:solidFill>
                  <a:srgbClr val="FFFF00"/>
                </a:solidFill>
              </a:rPr>
              <a:t>Blood and bone marrow tests</a:t>
            </a:r>
          </a:p>
          <a:p>
            <a:pPr algn="just"/>
            <a:r>
              <a:rPr lang="en-US" sz="1800" b="1" dirty="0">
                <a:solidFill>
                  <a:srgbClr val="FFFF00"/>
                </a:solidFill>
              </a:rPr>
              <a:t>Biopsy and histopathological studies </a:t>
            </a:r>
          </a:p>
          <a:p>
            <a:pPr algn="just"/>
            <a:r>
              <a:rPr lang="en-US" sz="1800" b="1" dirty="0">
                <a:solidFill>
                  <a:srgbClr val="FFFF00"/>
                </a:solidFill>
              </a:rPr>
              <a:t>Imaging techniques: </a:t>
            </a:r>
            <a:r>
              <a:rPr lang="en-US" sz="1800" dirty="0"/>
              <a:t>Radiography (use of X-rays), CT (computed tomography) and MRI (magnetic resonance imaging - </a:t>
            </a:r>
            <a:r>
              <a:rPr lang="en-US" sz="1800" i="1" dirty="0"/>
              <a:t>uses strong magnetic fields and non-</a:t>
            </a:r>
            <a:r>
              <a:rPr lang="en-US" sz="1800" i="1" dirty="0" err="1"/>
              <a:t>ionising</a:t>
            </a:r>
            <a:r>
              <a:rPr lang="en-US" sz="1800" i="1" dirty="0"/>
              <a:t> radiations </a:t>
            </a:r>
            <a:r>
              <a:rPr lang="en-US" sz="1800" dirty="0"/>
              <a:t>)</a:t>
            </a:r>
            <a:endParaRPr lang="en-US" sz="1800" b="1" dirty="0">
              <a:solidFill>
                <a:srgbClr val="FFFF00"/>
              </a:solidFill>
            </a:endParaRPr>
          </a:p>
          <a:p>
            <a:pPr algn="just"/>
            <a:r>
              <a:rPr lang="en-US" sz="1800" b="1" dirty="0">
                <a:solidFill>
                  <a:srgbClr val="FFFF00"/>
                </a:solidFill>
              </a:rPr>
              <a:t>Immunological techniques </a:t>
            </a:r>
          </a:p>
          <a:p>
            <a:pPr algn="just"/>
            <a:r>
              <a:rPr lang="en-US" sz="1800" b="1" dirty="0">
                <a:solidFill>
                  <a:srgbClr val="FFFF00"/>
                </a:solidFill>
              </a:rPr>
              <a:t>Techniques of molecular biology</a:t>
            </a:r>
          </a:p>
          <a:p>
            <a:pPr algn="just"/>
            <a:endParaRPr lang="en-US" sz="18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6836"/>
            <a:ext cx="9144000" cy="952500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Cancer detection and diagnosis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777652"/>
            <a:ext cx="8784976" cy="4608512"/>
          </a:xfrm>
        </p:spPr>
        <p:txBody>
          <a:bodyPr>
            <a:noAutofit/>
          </a:bodyPr>
          <a:lstStyle/>
          <a:p>
            <a:pPr algn="just"/>
            <a:r>
              <a:rPr lang="en-US" sz="1800" b="1" dirty="0">
                <a:solidFill>
                  <a:srgbClr val="FFFF00"/>
                </a:solidFill>
              </a:rPr>
              <a:t>Early detection of cancers is essential </a:t>
            </a:r>
            <a:r>
              <a:rPr lang="en-US" sz="1800" dirty="0"/>
              <a:t>as it allows the disease to be treated successfully in many cases. </a:t>
            </a:r>
          </a:p>
          <a:p>
            <a:pPr algn="just"/>
            <a:r>
              <a:rPr lang="en-US" sz="1800" dirty="0"/>
              <a:t>Cancer detection is based on </a:t>
            </a:r>
            <a:r>
              <a:rPr lang="en-US" sz="1800" b="1" dirty="0">
                <a:solidFill>
                  <a:srgbClr val="FFFF00"/>
                </a:solidFill>
              </a:rPr>
              <a:t>biopsy </a:t>
            </a:r>
            <a:r>
              <a:rPr lang="en-US" sz="1800" dirty="0"/>
              <a:t>and </a:t>
            </a:r>
            <a:r>
              <a:rPr lang="en-US" sz="1800" b="1" dirty="0" err="1">
                <a:solidFill>
                  <a:srgbClr val="FFFF00"/>
                </a:solidFill>
              </a:rPr>
              <a:t>histopathological</a:t>
            </a:r>
            <a:r>
              <a:rPr lang="en-US" sz="1800" b="1" dirty="0">
                <a:solidFill>
                  <a:srgbClr val="FFFF00"/>
                </a:solidFill>
              </a:rPr>
              <a:t> studies </a:t>
            </a:r>
            <a:r>
              <a:rPr lang="en-US" sz="1800" dirty="0"/>
              <a:t>of the </a:t>
            </a:r>
            <a:r>
              <a:rPr lang="en-US" sz="1800" b="1" dirty="0"/>
              <a:t>tissue and blood and bone marrow tests</a:t>
            </a:r>
            <a:r>
              <a:rPr lang="en-US" sz="1800" dirty="0"/>
              <a:t> for increased cell counts in the case of </a:t>
            </a:r>
            <a:r>
              <a:rPr lang="en-US" sz="1800" dirty="0" err="1"/>
              <a:t>leukemias</a:t>
            </a:r>
            <a:r>
              <a:rPr lang="en-US" sz="1800" dirty="0"/>
              <a:t>. </a:t>
            </a:r>
          </a:p>
          <a:p>
            <a:pPr algn="just"/>
            <a:r>
              <a:rPr lang="en-US" sz="1800" dirty="0"/>
              <a:t>In biopsy, a piece of the suspected </a:t>
            </a:r>
            <a:r>
              <a:rPr lang="en-US" sz="1800" b="1" dirty="0">
                <a:solidFill>
                  <a:srgbClr val="FFFF00"/>
                </a:solidFill>
              </a:rPr>
              <a:t>tissue cut </a:t>
            </a:r>
            <a:r>
              <a:rPr lang="en-US" sz="1800" dirty="0"/>
              <a:t>into thin sections is </a:t>
            </a:r>
            <a:r>
              <a:rPr lang="en-US" sz="1800" b="1" dirty="0">
                <a:solidFill>
                  <a:srgbClr val="FFFF00"/>
                </a:solidFill>
              </a:rPr>
              <a:t>stained</a:t>
            </a:r>
            <a:r>
              <a:rPr lang="en-US" sz="1800" dirty="0"/>
              <a:t> and </a:t>
            </a:r>
            <a:r>
              <a:rPr lang="en-US" sz="1800" b="1" dirty="0">
                <a:solidFill>
                  <a:srgbClr val="FFFF00"/>
                </a:solidFill>
              </a:rPr>
              <a:t>examined under microscope </a:t>
            </a:r>
            <a:r>
              <a:rPr lang="en-US" sz="1800" dirty="0"/>
              <a:t>(</a:t>
            </a:r>
            <a:r>
              <a:rPr lang="en-US" sz="1800" dirty="0" err="1"/>
              <a:t>histopathological</a:t>
            </a:r>
            <a:r>
              <a:rPr lang="en-US" sz="1800" dirty="0"/>
              <a:t> studies) by a pathologist. </a:t>
            </a:r>
          </a:p>
          <a:p>
            <a:pPr algn="just"/>
            <a:r>
              <a:rPr lang="en-US" sz="1800" dirty="0"/>
              <a:t>Imaging techniques like radiography and CT (computed tomography) use of X-ray to generate a three-dimensional image of the internals of an object. </a:t>
            </a:r>
          </a:p>
          <a:p>
            <a:pPr algn="just"/>
            <a:r>
              <a:rPr lang="en-US" sz="1800" dirty="0"/>
              <a:t>MRI (magnetic resonance imaging) uses strong magnetic fields and non-</a:t>
            </a:r>
            <a:r>
              <a:rPr lang="en-US" sz="1800" dirty="0" err="1"/>
              <a:t>ionising</a:t>
            </a:r>
            <a:r>
              <a:rPr lang="en-US" sz="1800" dirty="0"/>
              <a:t> radiations to detect cancers of the internal organs. </a:t>
            </a:r>
          </a:p>
          <a:p>
            <a:pPr algn="just"/>
            <a:r>
              <a:rPr lang="en-US" sz="1800" dirty="0"/>
              <a:t>MRI and CT detect pathological and physiological changes in the living tissue accurately 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6836"/>
            <a:ext cx="9144000" cy="952500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Cancer detection and diagnosis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777652"/>
            <a:ext cx="8784976" cy="4608512"/>
          </a:xfrm>
        </p:spPr>
        <p:txBody>
          <a:bodyPr>
            <a:noAutofit/>
          </a:bodyPr>
          <a:lstStyle/>
          <a:p>
            <a:pPr algn="just"/>
            <a:r>
              <a:rPr lang="en-US" sz="1800" b="1" dirty="0">
                <a:solidFill>
                  <a:srgbClr val="FFFF00"/>
                </a:solidFill>
              </a:rPr>
              <a:t>Antibodies against cancer-specific antigens </a:t>
            </a:r>
            <a:r>
              <a:rPr lang="en-US" sz="1800" dirty="0"/>
              <a:t>are also used for detection of certain cancers. </a:t>
            </a:r>
          </a:p>
          <a:p>
            <a:pPr algn="just"/>
            <a:r>
              <a:rPr lang="en-US" sz="1800" dirty="0"/>
              <a:t>Techniques of molecular biology can be applied to detect genes in individuals with inherited susceptibility to certain cancers. </a:t>
            </a:r>
          </a:p>
          <a:p>
            <a:pPr algn="just"/>
            <a:r>
              <a:rPr lang="en-US" sz="1800" dirty="0"/>
              <a:t>Identification of such genes, which predispose an individual to certain cancers, may be very helpful in prevention of cancers.</a:t>
            </a:r>
          </a:p>
          <a:p>
            <a:pPr algn="just"/>
            <a:r>
              <a:rPr lang="en-US" sz="1800" dirty="0"/>
              <a:t>Such individuals may be advised to avoid exposure to particular carcinogens to which they are susceptible (e.g., tobacco smoke in case of lung cancer).</a:t>
            </a:r>
            <a:endParaRPr 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189"/>
            <a:ext cx="9144000" cy="1224136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Common approaches for treatment of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273324"/>
            <a:ext cx="8784976" cy="4112840"/>
          </a:xfrm>
        </p:spPr>
        <p:txBody>
          <a:bodyPr>
            <a:noAutofit/>
          </a:bodyPr>
          <a:lstStyle/>
          <a:p>
            <a:pPr algn="just"/>
            <a:r>
              <a:rPr lang="en-US" sz="2000" b="1" dirty="0">
                <a:solidFill>
                  <a:srgbClr val="FFFF00"/>
                </a:solidFill>
              </a:rPr>
              <a:t>Surgery, </a:t>
            </a:r>
          </a:p>
          <a:p>
            <a:pPr algn="just"/>
            <a:r>
              <a:rPr lang="en-US" sz="2000" b="1" dirty="0">
                <a:solidFill>
                  <a:srgbClr val="FFFF00"/>
                </a:solidFill>
              </a:rPr>
              <a:t>Chemotherapy</a:t>
            </a:r>
          </a:p>
          <a:p>
            <a:pPr algn="just"/>
            <a:r>
              <a:rPr lang="en-US" sz="2000" b="1" dirty="0">
                <a:solidFill>
                  <a:srgbClr val="FFFF00"/>
                </a:solidFill>
              </a:rPr>
              <a:t>Radiation therapy and </a:t>
            </a:r>
          </a:p>
          <a:p>
            <a:pPr algn="just"/>
            <a:r>
              <a:rPr lang="en-US" sz="2000" b="1" dirty="0">
                <a:solidFill>
                  <a:srgbClr val="FFFF00"/>
                </a:solidFill>
              </a:rPr>
              <a:t>Immunotherapy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6836"/>
            <a:ext cx="9144000" cy="952500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Treatment of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777652"/>
            <a:ext cx="8784976" cy="4608512"/>
          </a:xfrm>
        </p:spPr>
        <p:txBody>
          <a:bodyPr>
            <a:noAutofit/>
          </a:bodyPr>
          <a:lstStyle/>
          <a:p>
            <a:pPr algn="just"/>
            <a:r>
              <a:rPr lang="en-US" sz="2000" b="1" dirty="0"/>
              <a:t>The common approaches for treatment of cancer </a:t>
            </a:r>
            <a:r>
              <a:rPr lang="en-US" sz="2000" dirty="0"/>
              <a:t>are </a:t>
            </a:r>
          </a:p>
          <a:p>
            <a:pPr lvl="1" algn="just"/>
            <a:r>
              <a:rPr lang="en-US" sz="2000" b="1" dirty="0">
                <a:solidFill>
                  <a:srgbClr val="FFFF00"/>
                </a:solidFill>
              </a:rPr>
              <a:t>surgery, </a:t>
            </a:r>
          </a:p>
          <a:p>
            <a:pPr lvl="1" algn="just"/>
            <a:r>
              <a:rPr lang="en-US" sz="2000" b="1" dirty="0">
                <a:solidFill>
                  <a:srgbClr val="FFFF00"/>
                </a:solidFill>
              </a:rPr>
              <a:t>radiation therapy and </a:t>
            </a:r>
          </a:p>
          <a:p>
            <a:pPr lvl="1" algn="just"/>
            <a:r>
              <a:rPr lang="en-US" sz="2000" b="1" dirty="0">
                <a:solidFill>
                  <a:srgbClr val="FFFF00"/>
                </a:solidFill>
              </a:rPr>
              <a:t>immunotherapy</a:t>
            </a:r>
            <a:r>
              <a:rPr lang="en-US" sz="2000" dirty="0"/>
              <a:t>. </a:t>
            </a:r>
          </a:p>
          <a:p>
            <a:pPr algn="just"/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6836"/>
            <a:ext cx="9144000" cy="952500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Treatment of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625252"/>
            <a:ext cx="8784976" cy="4760912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In radiotherapy, tumor cells are </a:t>
            </a:r>
            <a:r>
              <a:rPr lang="en-US" sz="1800" b="1" dirty="0">
                <a:solidFill>
                  <a:srgbClr val="FFFF00"/>
                </a:solidFill>
              </a:rPr>
              <a:t>irradiated lethally</a:t>
            </a:r>
            <a:r>
              <a:rPr lang="en-US" sz="1800" dirty="0"/>
              <a:t>, taking proper care of the normal tissues surrounding the tumor mass. </a:t>
            </a:r>
          </a:p>
          <a:p>
            <a:pPr algn="just"/>
            <a:r>
              <a:rPr lang="en-US" sz="1800" dirty="0"/>
              <a:t>Several </a:t>
            </a:r>
            <a:r>
              <a:rPr lang="en-US" sz="1800" b="1" dirty="0">
                <a:solidFill>
                  <a:srgbClr val="FFFF00"/>
                </a:solidFill>
              </a:rPr>
              <a:t>chemotherapeutic drugs</a:t>
            </a:r>
            <a:r>
              <a:rPr lang="en-US" sz="1800" dirty="0"/>
              <a:t> are used to kill cancerous cells. </a:t>
            </a:r>
          </a:p>
          <a:p>
            <a:pPr algn="just"/>
            <a:r>
              <a:rPr lang="en-US" sz="1800" dirty="0"/>
              <a:t>Some of these are specific for particular tumors.</a:t>
            </a:r>
          </a:p>
          <a:p>
            <a:pPr algn="just"/>
            <a:r>
              <a:rPr lang="en-US" sz="1800" dirty="0"/>
              <a:t>Majority of drugs have side effects like hair loss, anemia, etc. </a:t>
            </a:r>
          </a:p>
          <a:p>
            <a:pPr algn="just"/>
            <a:r>
              <a:rPr lang="en-US" sz="1800" dirty="0"/>
              <a:t>Most cancers are treated by </a:t>
            </a:r>
            <a:r>
              <a:rPr lang="en-US" sz="1800" b="1" dirty="0">
                <a:solidFill>
                  <a:srgbClr val="FFFF00"/>
                </a:solidFill>
              </a:rPr>
              <a:t>combination of surgery, radiotherapy and chemotherapy.</a:t>
            </a:r>
          </a:p>
          <a:p>
            <a:pPr algn="just"/>
            <a:r>
              <a:rPr lang="en-US" sz="1800" dirty="0"/>
              <a:t>Tumor cells have been shown to avoid detection and destruction by immune system. Therefore, the patients are given substances called biological response modifiers such as an</a:t>
            </a:r>
            <a:r>
              <a:rPr lang="en-US" sz="1800" b="1" dirty="0"/>
              <a:t> interferon which activate their </a:t>
            </a:r>
            <a:r>
              <a:rPr lang="en-US" sz="1800" dirty="0"/>
              <a:t>immune system and help in destroying the tumor.</a:t>
            </a:r>
            <a:endParaRPr 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47" y="1353130"/>
            <a:ext cx="8229600" cy="952500"/>
          </a:xfrm>
        </p:spPr>
        <p:txBody>
          <a:bodyPr>
            <a:noAutofit/>
          </a:bodyPr>
          <a:lstStyle/>
          <a:p>
            <a:r>
              <a:rPr lang="en-US" sz="6000" b="1" dirty="0"/>
              <a:t>Drugs And Alcohol</a:t>
            </a:r>
          </a:p>
        </p:txBody>
      </p:sp>
      <p:sp>
        <p:nvSpPr>
          <p:cNvPr id="4" name="Rectangle 3"/>
          <p:cNvSpPr/>
          <p:nvPr/>
        </p:nvSpPr>
        <p:spPr>
          <a:xfrm>
            <a:off x="1835696" y="2713485"/>
            <a:ext cx="59263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rgbClr val="FFFF00"/>
                </a:solidFill>
              </a:rPr>
              <a:t>Questions and Answer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-238844"/>
            <a:ext cx="9144000" cy="952500"/>
          </a:xfrm>
        </p:spPr>
        <p:txBody>
          <a:bodyPr>
            <a:normAutofit/>
          </a:bodyPr>
          <a:lstStyle/>
          <a:p>
            <a:r>
              <a:rPr lang="en-IN" sz="2000" b="1" dirty="0"/>
              <a:t>Common Human diseases caused by Bacteria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6A832E-F891-C24F-B555-D11F160E9D52}"/>
              </a:ext>
            </a:extLst>
          </p:cNvPr>
          <p:cNvSpPr/>
          <p:nvPr/>
        </p:nvSpPr>
        <p:spPr>
          <a:xfrm>
            <a:off x="1115616" y="1129308"/>
            <a:ext cx="1224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i="1" u="sng" dirty="0">
                <a:solidFill>
                  <a:prstClr val="white"/>
                </a:solidFill>
              </a:rPr>
              <a:t>Salmonella</a:t>
            </a:r>
            <a:r>
              <a:rPr lang="en-US" sz="1600" i="1" dirty="0">
                <a:solidFill>
                  <a:prstClr val="white"/>
                </a:solidFill>
              </a:rPr>
              <a:t> </a:t>
            </a:r>
            <a:r>
              <a:rPr lang="en-US" sz="1600" i="1" u="sng" dirty="0">
                <a:solidFill>
                  <a:prstClr val="white"/>
                </a:solidFill>
              </a:rPr>
              <a:t>typhi </a:t>
            </a:r>
          </a:p>
          <a:p>
            <a:pPr lvl="0"/>
            <a:endParaRPr lang="en-US" sz="1600" i="1" u="sng" dirty="0">
              <a:solidFill>
                <a:prstClr val="white"/>
              </a:solidFill>
            </a:endParaRPr>
          </a:p>
          <a:p>
            <a:pPr lvl="0"/>
            <a:r>
              <a:rPr lang="en-US" sz="1600" dirty="0">
                <a:solidFill>
                  <a:prstClr val="white"/>
                </a:solidFill>
              </a:rPr>
              <a:t>(Pathogenic bacterium)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7D291C-7A9E-6640-9C5A-961ACB59BB38}"/>
              </a:ext>
            </a:extLst>
          </p:cNvPr>
          <p:cNvSpPr/>
          <p:nvPr/>
        </p:nvSpPr>
        <p:spPr>
          <a:xfrm>
            <a:off x="2394301" y="1080864"/>
            <a:ext cx="28257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600" dirty="0">
                <a:solidFill>
                  <a:prstClr val="white"/>
                </a:solidFill>
              </a:rPr>
              <a:t>Sustained high fever (39° to 40°C), weakness, stomach pain, constipation, headache and loss of appetite </a:t>
            </a:r>
          </a:p>
          <a:p>
            <a:pPr lvl="0" algn="just"/>
            <a:r>
              <a:rPr lang="en-US" sz="1600" dirty="0">
                <a:solidFill>
                  <a:prstClr val="white"/>
                </a:solidFill>
              </a:rPr>
              <a:t>Intestinal perforation and death may occur in severe cases</a:t>
            </a:r>
            <a:endParaRPr lang="en-IN" sz="1600" dirty="0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58E08D-C417-1346-A348-DE05CC7D0119}"/>
              </a:ext>
            </a:extLst>
          </p:cNvPr>
          <p:cNvSpPr/>
          <p:nvPr/>
        </p:nvSpPr>
        <p:spPr>
          <a:xfrm>
            <a:off x="5274621" y="1061691"/>
            <a:ext cx="203368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sz="1600" i="1" u="sng" dirty="0">
                <a:solidFill>
                  <a:prstClr val="white"/>
                </a:solidFill>
              </a:rPr>
              <a:t>Salmonella</a:t>
            </a:r>
            <a:r>
              <a:rPr lang="en-US" sz="1600" i="1" dirty="0">
                <a:solidFill>
                  <a:prstClr val="white"/>
                </a:solidFill>
              </a:rPr>
              <a:t> </a:t>
            </a:r>
            <a:r>
              <a:rPr lang="en-US" sz="1600" i="1" u="sng" dirty="0">
                <a:solidFill>
                  <a:prstClr val="white"/>
                </a:solidFill>
              </a:rPr>
              <a:t>typhi </a:t>
            </a:r>
            <a:r>
              <a:rPr lang="en-US" sz="1600" b="1" dirty="0">
                <a:solidFill>
                  <a:srgbClr val="FFFF00"/>
                </a:solidFill>
              </a:rPr>
              <a:t>contaminated food and water </a:t>
            </a:r>
            <a:endParaRPr lang="en-US" sz="1600" b="1" i="1" u="sng" dirty="0">
              <a:solidFill>
                <a:srgbClr val="FFFF00"/>
              </a:solidFill>
            </a:endParaRPr>
          </a:p>
          <a:p>
            <a:pPr lvl="0" algn="just"/>
            <a:r>
              <a:rPr lang="en-US" sz="1600" dirty="0">
                <a:solidFill>
                  <a:prstClr val="white"/>
                </a:solidFill>
              </a:rPr>
              <a:t>enter the small intestine and migrate to other organs through blood.</a:t>
            </a:r>
            <a:endParaRPr lang="en-IN" sz="1600" dirty="0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382623-E049-844E-9EB1-67DED8CEE3DC}"/>
              </a:ext>
            </a:extLst>
          </p:cNvPr>
          <p:cNvSpPr/>
          <p:nvPr/>
        </p:nvSpPr>
        <p:spPr>
          <a:xfrm>
            <a:off x="7308304" y="1057300"/>
            <a:ext cx="17811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600" dirty="0">
                <a:solidFill>
                  <a:prstClr val="white"/>
                </a:solidFill>
              </a:rPr>
              <a:t>Typhoid fever could be confirmed by </a:t>
            </a:r>
            <a:r>
              <a:rPr lang="en-US" sz="1600" b="1" dirty="0" err="1">
                <a:solidFill>
                  <a:srgbClr val="FFFF00"/>
                </a:solidFill>
              </a:rPr>
              <a:t>widal</a:t>
            </a:r>
            <a:r>
              <a:rPr lang="en-US" sz="1600" b="1" dirty="0">
                <a:solidFill>
                  <a:srgbClr val="FFFF00"/>
                </a:solidFill>
              </a:rPr>
              <a:t> test</a:t>
            </a:r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9ED75C4D-54DB-7C43-8BE6-6CC0B0DBED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4655444"/>
              </p:ext>
            </p:extLst>
          </p:nvPr>
        </p:nvGraphicFramePr>
        <p:xfrm>
          <a:off x="54548" y="481236"/>
          <a:ext cx="9036495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8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2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3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7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2795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FFF00"/>
                          </a:solidFill>
                        </a:rPr>
                        <a:t>Common disease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FFF00"/>
                          </a:solidFill>
                        </a:rPr>
                        <a:t>Causative</a:t>
                      </a:r>
                      <a:r>
                        <a:rPr lang="en-IN" sz="1600" b="1" baseline="0" dirty="0">
                          <a:solidFill>
                            <a:srgbClr val="FFFF00"/>
                          </a:solidFill>
                        </a:rPr>
                        <a:t> agent</a:t>
                      </a:r>
                      <a:endParaRPr lang="en-IN" sz="16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 err="1">
                          <a:solidFill>
                            <a:srgbClr val="FFFF00"/>
                          </a:solidFill>
                        </a:rPr>
                        <a:t>Symtoms</a:t>
                      </a:r>
                      <a:endParaRPr lang="en-IN" sz="16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FFF00"/>
                          </a:solidFill>
                        </a:rPr>
                        <a:t>Mode of transmission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FFF00"/>
                          </a:solidFill>
                        </a:rPr>
                        <a:t>Diagnosis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3704">
                <a:tc>
                  <a:txBody>
                    <a:bodyPr/>
                    <a:lstStyle/>
                    <a:p>
                      <a:r>
                        <a:rPr lang="en-US" sz="16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Typhoid</a:t>
                      </a:r>
                    </a:p>
                    <a:p>
                      <a:endParaRPr lang="en-US" sz="16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6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6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6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6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kern="1200" baseline="0" dirty="0"/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1600" b="1" kern="1200" baseline="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endParaRPr lang="en-US" sz="1600" b="1" kern="1200" baseline="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endParaRPr lang="en-US" sz="1600" b="1" kern="1200" baseline="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endParaRPr lang="en-IN" sz="1600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796">
                <a:tc gridSpan="5">
                  <a:txBody>
                    <a:bodyPr/>
                    <a:lstStyle/>
                    <a:p>
                      <a:pPr algn="just"/>
                      <a:endParaRPr lang="en-IN" sz="1800" dirty="0"/>
                    </a:p>
                    <a:p>
                      <a:pPr algn="just"/>
                      <a:endParaRPr lang="en-IN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62415C07-E614-D94B-A958-CAA526885864}"/>
              </a:ext>
            </a:extLst>
          </p:cNvPr>
          <p:cNvSpPr/>
          <p:nvPr/>
        </p:nvSpPr>
        <p:spPr>
          <a:xfrm>
            <a:off x="53752" y="2859241"/>
            <a:ext cx="9035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b="1" dirty="0">
                <a:solidFill>
                  <a:srgbClr val="FFFF00"/>
                </a:solidFill>
              </a:rPr>
              <a:t>Mary Mallon </a:t>
            </a:r>
            <a:r>
              <a:rPr lang="en-US" dirty="0">
                <a:solidFill>
                  <a:prstClr val="white"/>
                </a:solidFill>
              </a:rPr>
              <a:t>nicknamed </a:t>
            </a:r>
            <a:r>
              <a:rPr lang="en-US" b="1" i="1" dirty="0">
                <a:solidFill>
                  <a:srgbClr val="FFFF00"/>
                </a:solidFill>
              </a:rPr>
              <a:t>Typhoid Mary</a:t>
            </a:r>
            <a:r>
              <a:rPr lang="en-US" i="1" dirty="0">
                <a:solidFill>
                  <a:prstClr val="white"/>
                </a:solidFill>
              </a:rPr>
              <a:t>. She was a </a:t>
            </a:r>
            <a:r>
              <a:rPr lang="en-US" b="1" i="1" dirty="0">
                <a:solidFill>
                  <a:prstClr val="white"/>
                </a:solidFill>
              </a:rPr>
              <a:t>cook by profession </a:t>
            </a:r>
            <a:r>
              <a:rPr lang="en-US" dirty="0">
                <a:solidFill>
                  <a:prstClr val="white"/>
                </a:solidFill>
              </a:rPr>
              <a:t>and was a </a:t>
            </a:r>
            <a:r>
              <a:rPr lang="en-US" b="1" dirty="0">
                <a:solidFill>
                  <a:prstClr val="white"/>
                </a:solidFill>
              </a:rPr>
              <a:t>typhoid carrier</a:t>
            </a:r>
            <a:r>
              <a:rPr lang="en-US" dirty="0">
                <a:solidFill>
                  <a:prstClr val="white"/>
                </a:solidFill>
              </a:rPr>
              <a:t> who </a:t>
            </a:r>
            <a:r>
              <a:rPr lang="en-US" b="1" dirty="0">
                <a:solidFill>
                  <a:prstClr val="white"/>
                </a:solidFill>
              </a:rPr>
              <a:t>continued to spread typhoid for several years through the food she prepared</a:t>
            </a:r>
            <a:r>
              <a:rPr lang="en-US" dirty="0">
                <a:solidFill>
                  <a:prstClr val="white"/>
                </a:solidFill>
              </a:rPr>
              <a:t>.</a:t>
            </a:r>
            <a:endParaRPr lang="en-IN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1"/>
      <p:bldP spid="6" grpId="0"/>
      <p:bldP spid="10" grpId="0"/>
      <p:bldP spid="1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Questions On Drugs And Alcohol</a:t>
            </a:r>
            <a:endParaRPr lang="en-IN" sz="2400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IN" sz="2000" b="1" dirty="0">
                <a:solidFill>
                  <a:srgbClr val="FFFF00"/>
                </a:solidFill>
              </a:rPr>
              <a:t>Explain drug </a:t>
            </a:r>
            <a:r>
              <a:rPr lang="en-IN" sz="2000" b="1">
                <a:solidFill>
                  <a:srgbClr val="FFFF00"/>
                </a:solidFill>
              </a:rPr>
              <a:t>abuse [ab </a:t>
            </a:r>
            <a:r>
              <a:rPr lang="en-IN" sz="2000" b="1" dirty="0">
                <a:solidFill>
                  <a:srgbClr val="FFFF00"/>
                </a:solidFill>
              </a:rPr>
              <a:t>(=Abnormal) +use]</a:t>
            </a:r>
          </a:p>
          <a:p>
            <a:pPr algn="just"/>
            <a:r>
              <a:rPr lang="en-IN" sz="2000" dirty="0"/>
              <a:t>Answer: When </a:t>
            </a:r>
            <a:r>
              <a:rPr lang="en-IN" sz="2000" dirty="0">
                <a:solidFill>
                  <a:srgbClr val="FFFF00"/>
                </a:solidFill>
              </a:rPr>
              <a:t>drugs are taken for purposes other than medicinal </a:t>
            </a:r>
            <a:r>
              <a:rPr lang="en-IN" sz="2000" dirty="0"/>
              <a:t>or </a:t>
            </a:r>
            <a:r>
              <a:rPr lang="en-IN" sz="2000" dirty="0">
                <a:solidFill>
                  <a:srgbClr val="FFFF00"/>
                </a:solidFill>
              </a:rPr>
              <a:t>taken in amounts or frequencies that impairs physical, physiological or psychological functions</a:t>
            </a:r>
            <a:r>
              <a:rPr lang="en-IN" sz="2000" dirty="0"/>
              <a:t>, it is called drug abuse.</a:t>
            </a:r>
            <a:endParaRPr lang="en-US" sz="2000" dirty="0"/>
          </a:p>
          <a:p>
            <a:pPr algn="just">
              <a:buNone/>
            </a:pPr>
            <a:r>
              <a:rPr lang="en-IN" sz="2000" b="1" dirty="0">
                <a:solidFill>
                  <a:srgbClr val="FFFF00"/>
                </a:solidFill>
              </a:rPr>
              <a:t>Explain alcohol abuse</a:t>
            </a:r>
          </a:p>
          <a:p>
            <a:pPr algn="just"/>
            <a:r>
              <a:rPr lang="en-IN" sz="2000" dirty="0"/>
              <a:t>Answer: When </a:t>
            </a:r>
            <a:r>
              <a:rPr lang="en-IN" sz="2000" dirty="0">
                <a:solidFill>
                  <a:srgbClr val="FFFF00"/>
                </a:solidFill>
              </a:rPr>
              <a:t>alcohol is consumed for purposes other than medicinal or taken in amounts or frequencies that impairs physical, physiological or psychological functions</a:t>
            </a:r>
            <a:r>
              <a:rPr lang="en-IN" sz="2000" dirty="0"/>
              <a:t>, it is called alcohol abuse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solidFill>
                  <a:srgbClr val="FFFF00"/>
                </a:solidFill>
              </a:rPr>
              <a:t>Questions On Drugs And Alcohol</a:t>
            </a:r>
            <a:endParaRPr lang="en-IN" sz="2000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IN" sz="2000" dirty="0">
                <a:solidFill>
                  <a:srgbClr val="FFFF00"/>
                </a:solidFill>
              </a:rPr>
              <a:t>Enlist different categories of drugs.</a:t>
            </a:r>
            <a:endParaRPr lang="en-US" sz="2000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en-IN" sz="2000" dirty="0">
                <a:solidFill>
                  <a:srgbClr val="FFFF00"/>
                </a:solidFill>
              </a:rPr>
              <a:t>Answer: </a:t>
            </a:r>
            <a:r>
              <a:rPr lang="en-IN" sz="2000" dirty="0"/>
              <a:t>Drugs belong to different categories which are as follows;</a:t>
            </a:r>
          </a:p>
          <a:p>
            <a:pPr lvl="3" algn="just"/>
            <a:r>
              <a:rPr lang="en-IN" sz="1800" b="1" dirty="0" err="1">
                <a:solidFill>
                  <a:srgbClr val="FFFF00"/>
                </a:solidFill>
              </a:rPr>
              <a:t>Opioids</a:t>
            </a:r>
            <a:endParaRPr lang="en-US" sz="1800" b="1" dirty="0">
              <a:solidFill>
                <a:srgbClr val="FFFF00"/>
              </a:solidFill>
            </a:endParaRPr>
          </a:p>
          <a:p>
            <a:pPr lvl="3" algn="just"/>
            <a:r>
              <a:rPr lang="en-IN" sz="1800" b="1" dirty="0" err="1">
                <a:solidFill>
                  <a:srgbClr val="FFFF00"/>
                </a:solidFill>
              </a:rPr>
              <a:t>Cannabinoids</a:t>
            </a:r>
            <a:endParaRPr lang="en-US" sz="1800" b="1" dirty="0">
              <a:solidFill>
                <a:srgbClr val="FFFF00"/>
              </a:solidFill>
            </a:endParaRPr>
          </a:p>
          <a:p>
            <a:pPr lvl="3" algn="just"/>
            <a:r>
              <a:rPr lang="en-IN" sz="1800" b="1" dirty="0">
                <a:solidFill>
                  <a:srgbClr val="FFFF00"/>
                </a:solidFill>
              </a:rPr>
              <a:t>Coca alkaloid and cocaine</a:t>
            </a:r>
            <a:endParaRPr lang="en-US" sz="1800" b="1" dirty="0">
              <a:solidFill>
                <a:srgbClr val="FFFF00"/>
              </a:solidFill>
            </a:endParaRPr>
          </a:p>
          <a:p>
            <a:pPr lvl="3" algn="just"/>
            <a:r>
              <a:rPr lang="en-IN" sz="1800" b="1" dirty="0">
                <a:solidFill>
                  <a:srgbClr val="FFFF00"/>
                </a:solidFill>
              </a:rPr>
              <a:t> Hallucinogens</a:t>
            </a:r>
            <a:endParaRPr lang="en-US" sz="1800" b="1" dirty="0">
              <a:solidFill>
                <a:srgbClr val="FFFF00"/>
              </a:solidFill>
            </a:endParaRPr>
          </a:p>
          <a:p>
            <a:pPr lvl="3" algn="just"/>
            <a:r>
              <a:rPr lang="en-IN" sz="1800" b="1" dirty="0">
                <a:solidFill>
                  <a:srgbClr val="FFFF00"/>
                </a:solidFill>
              </a:rPr>
              <a:t>Tobacco</a:t>
            </a:r>
            <a:endParaRPr lang="en-US" sz="18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Chemical structure of drugs that you should identify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0153" t="29328" r="52490" b="16040"/>
          <a:stretch>
            <a:fillRect/>
          </a:stretch>
        </p:blipFill>
        <p:spPr bwMode="auto">
          <a:xfrm>
            <a:off x="5436096" y="2425453"/>
            <a:ext cx="324036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10153" t="27852" r="45019" b="23422"/>
          <a:stretch>
            <a:fillRect/>
          </a:stretch>
        </p:blipFill>
        <p:spPr bwMode="auto">
          <a:xfrm>
            <a:off x="467544" y="1345332"/>
            <a:ext cx="3888432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9748"/>
            <a:ext cx="8229600" cy="952500"/>
          </a:xfrm>
        </p:spPr>
        <p:txBody>
          <a:bodyPr>
            <a:normAutofit/>
          </a:bodyPr>
          <a:lstStyle/>
          <a:p>
            <a:pPr lvl="0"/>
            <a:r>
              <a:rPr lang="en-IN" dirty="0" err="1"/>
              <a:t>Opioids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8459852"/>
              </p:ext>
            </p:extLst>
          </p:nvPr>
        </p:nvGraphicFramePr>
        <p:xfrm>
          <a:off x="107504" y="767289"/>
          <a:ext cx="8909942" cy="31703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9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09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>
                          <a:solidFill>
                            <a:srgbClr val="FFFF00"/>
                          </a:solidFill>
                        </a:rPr>
                        <a:t>Source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1" dirty="0">
                        <a:solidFill>
                          <a:srgbClr val="FFFF00"/>
                        </a:solidFill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1" dirty="0">
                        <a:solidFill>
                          <a:srgbClr val="FFFF00"/>
                        </a:solidFill>
                      </a:endParaRPr>
                    </a:p>
                    <a:p>
                      <a:pPr algn="just"/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>
                          <a:solidFill>
                            <a:srgbClr val="FFFF00"/>
                          </a:solidFill>
                        </a:rPr>
                        <a:t>Mode of intake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640">
                <a:tc>
                  <a:txBody>
                    <a:bodyPr/>
                    <a:lstStyle/>
                    <a:p>
                      <a:pPr algn="just"/>
                      <a:r>
                        <a:rPr lang="en-IN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Mode of action/Organ system affected</a:t>
                      </a:r>
                      <a:endParaRPr lang="en-IN" sz="18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811">
                <a:tc>
                  <a:txBody>
                    <a:bodyPr/>
                    <a:lstStyle/>
                    <a:p>
                      <a:pPr algn="just"/>
                      <a:r>
                        <a:rPr lang="en-IN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Effects</a:t>
                      </a:r>
                      <a:endParaRPr lang="en-IN" sz="18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627784" y="742340"/>
            <a:ext cx="62646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IN" dirty="0"/>
              <a:t>Morphine is extracted from the </a:t>
            </a:r>
            <a:r>
              <a:rPr lang="en-IN" dirty="0">
                <a:solidFill>
                  <a:srgbClr val="FFFF00"/>
                </a:solidFill>
              </a:rPr>
              <a:t>latex</a:t>
            </a:r>
            <a:r>
              <a:rPr lang="en-IN" sz="1600" i="1" baseline="30000" dirty="0">
                <a:solidFill>
                  <a:srgbClr val="FFFF00"/>
                </a:solidFill>
              </a:rPr>
              <a:t>(white fluid)</a:t>
            </a:r>
            <a:r>
              <a:rPr lang="en-IN" dirty="0">
                <a:solidFill>
                  <a:srgbClr val="FFFF00"/>
                </a:solidFill>
              </a:rPr>
              <a:t> of poppy plant (</a:t>
            </a:r>
            <a:r>
              <a:rPr lang="en-IN" i="1" u="sng" dirty="0">
                <a:solidFill>
                  <a:srgbClr val="FFFF00"/>
                </a:solidFill>
              </a:rPr>
              <a:t>Papaver</a:t>
            </a:r>
            <a:r>
              <a:rPr lang="en-IN" i="1" dirty="0">
                <a:solidFill>
                  <a:srgbClr val="FFFF00"/>
                </a:solidFill>
              </a:rPr>
              <a:t> </a:t>
            </a:r>
            <a:r>
              <a:rPr lang="en-IN" i="1" u="sng" dirty="0" err="1">
                <a:solidFill>
                  <a:srgbClr val="FFFF00"/>
                </a:solidFill>
              </a:rPr>
              <a:t>somniferum</a:t>
            </a:r>
            <a:r>
              <a:rPr lang="en-IN" i="1" dirty="0">
                <a:solidFill>
                  <a:srgbClr val="FFFF00"/>
                </a:solidFill>
              </a:rPr>
              <a:t>)</a:t>
            </a:r>
            <a:r>
              <a:rPr lang="en-IN" dirty="0"/>
              <a:t>. </a:t>
            </a:r>
          </a:p>
          <a:p>
            <a:pPr algn="just">
              <a:defRPr/>
            </a:pPr>
            <a:r>
              <a:rPr lang="en-IN" dirty="0"/>
              <a:t>Heroin/smack (</a:t>
            </a:r>
            <a:r>
              <a:rPr lang="en-IN" i="1" dirty="0"/>
              <a:t>obtained by </a:t>
            </a:r>
            <a:r>
              <a:rPr lang="en-IN" b="1" i="1" dirty="0">
                <a:solidFill>
                  <a:srgbClr val="FFFF00"/>
                </a:solidFill>
              </a:rPr>
              <a:t>acetylation of morphine</a:t>
            </a:r>
            <a:r>
              <a:rPr lang="en-IN" dirty="0"/>
              <a:t>) is a </a:t>
            </a:r>
            <a:r>
              <a:rPr lang="en-IN" b="1" dirty="0">
                <a:solidFill>
                  <a:srgbClr val="FFFF00"/>
                </a:solidFill>
              </a:rPr>
              <a:t>white, odourless, bitter, crystalline compound.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08158" y="1967618"/>
            <a:ext cx="4778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IN" dirty="0"/>
              <a:t>By </a:t>
            </a:r>
            <a:r>
              <a:rPr lang="en-IN" b="1" dirty="0">
                <a:solidFill>
                  <a:srgbClr val="FFFF00"/>
                </a:solidFill>
              </a:rPr>
              <a:t>snorting</a:t>
            </a:r>
            <a:r>
              <a:rPr lang="en-IN" sz="1600" i="1" baseline="30000" dirty="0"/>
              <a:t>(blowing of air with drugs into nostrils)</a:t>
            </a:r>
            <a:r>
              <a:rPr lang="en-IN" dirty="0"/>
              <a:t> and </a:t>
            </a:r>
            <a:r>
              <a:rPr lang="en-IN" b="1" dirty="0">
                <a:solidFill>
                  <a:srgbClr val="FFFF00"/>
                </a:solidFill>
              </a:rPr>
              <a:t>injection.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27784" y="2400264"/>
            <a:ext cx="6336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IN" dirty="0"/>
              <a:t>They bind to specific </a:t>
            </a:r>
            <a:r>
              <a:rPr lang="en-IN" dirty="0" err="1"/>
              <a:t>opioid</a:t>
            </a:r>
            <a:r>
              <a:rPr lang="en-IN" dirty="0"/>
              <a:t> receptors in the </a:t>
            </a:r>
            <a:r>
              <a:rPr lang="en-IN" b="1" dirty="0">
                <a:solidFill>
                  <a:srgbClr val="FFFF00"/>
                </a:solidFill>
              </a:rPr>
              <a:t>Central Nervous System (CNS) and gastrointestinal tract.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27784" y="3264360"/>
            <a:ext cx="6336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dirty="0"/>
              <a:t>Heroin is a </a:t>
            </a:r>
            <a:r>
              <a:rPr lang="en-IN" dirty="0">
                <a:solidFill>
                  <a:srgbClr val="FFFF00"/>
                </a:solidFill>
              </a:rPr>
              <a:t>depressant and slows down body functions. </a:t>
            </a:r>
          </a:p>
          <a:p>
            <a:pPr algn="just"/>
            <a:r>
              <a:rPr lang="en-IN" dirty="0"/>
              <a:t>Morphine is an </a:t>
            </a:r>
            <a:r>
              <a:rPr lang="en-IN" dirty="0">
                <a:solidFill>
                  <a:srgbClr val="FFFF00"/>
                </a:solidFill>
              </a:rPr>
              <a:t>effective sedative (calming effect) and painkiller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5F48A2-E719-6845-B1E9-73ABAA866391}"/>
              </a:ext>
            </a:extLst>
          </p:cNvPr>
          <p:cNvGrpSpPr/>
          <p:nvPr/>
        </p:nvGrpSpPr>
        <p:grpSpPr>
          <a:xfrm>
            <a:off x="107504" y="3962569"/>
            <a:ext cx="2119747" cy="1752431"/>
            <a:chOff x="107504" y="3962569"/>
            <a:chExt cx="2119747" cy="1752431"/>
          </a:xfrm>
        </p:grpSpPr>
        <p:pic>
          <p:nvPicPr>
            <p:cNvPr id="1026" name="Picture 2" descr="Opium Poppy Seed, Papaver Somniferum. Stock Vector - Illustration of green,  ornamental: 125536953">
              <a:extLst>
                <a:ext uri="{FF2B5EF4-FFF2-40B4-BE49-F238E27FC236}">
                  <a16:creationId xmlns:a16="http://schemas.microsoft.com/office/drawing/2014/main" id="{5FC7D002-2255-5246-9DB6-AF63A03C3F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000" b="98250" l="3500" r="90000">
                          <a14:foregroundMark x1="39250" y1="9875" x2="39250" y2="9875"/>
                          <a14:foregroundMark x1="42625" y1="7500" x2="42625" y2="7500"/>
                          <a14:foregroundMark x1="16375" y1="7750" x2="16375" y2="7750"/>
                          <a14:foregroundMark x1="53000" y1="52375" x2="53000" y2="52375"/>
                          <a14:foregroundMark x1="52000" y1="51625" x2="55750" y2="51875"/>
                          <a14:foregroundMark x1="54625" y1="38375" x2="56875" y2="38875"/>
                          <a14:foregroundMark x1="48875" y1="73625" x2="48875" y2="73625"/>
                          <a14:foregroundMark x1="48875" y1="71125" x2="50500" y2="72000"/>
                          <a14:foregroundMark x1="51125" y1="71125" x2="51625" y2="71125"/>
                          <a14:foregroundMark x1="50500" y1="69750" x2="50500" y2="69750"/>
                          <a14:foregroundMark x1="51875" y1="70625" x2="51875" y2="70625"/>
                          <a14:foregroundMark x1="48375" y1="71125" x2="48375" y2="71125"/>
                          <a14:foregroundMark x1="44000" y1="96625" x2="44000" y2="96625"/>
                          <a14:foregroundMark x1="8000" y1="40625" x2="8000" y2="40625"/>
                          <a14:foregroundMark x1="3625" y1="35000" x2="3625" y2="35000"/>
                          <a14:foregroundMark x1="78375" y1="73125" x2="79904" y2="76979"/>
                          <a14:foregroundMark x1="81500" y1="81000" x2="77000" y2="81125"/>
                          <a14:foregroundMark x1="44500" y1="37000" x2="44500" y2="37000"/>
                          <a14:foregroundMark x1="52000" y1="70875" x2="52000" y2="70875"/>
                          <a14:foregroundMark x1="29875" y1="98250" x2="29875" y2="98250"/>
                          <a14:foregroundMark x1="17125" y1="6000" x2="17125" y2="6000"/>
                          <a14:foregroundMark x1="46375" y1="49875" x2="45500" y2="40250"/>
                          <a14:foregroundMark x1="45500" y1="40250" x2="53750" y2="36375"/>
                          <a14:foregroundMark x1="53750" y1="36375" x2="60500" y2="46750"/>
                          <a14:foregroundMark x1="60500" y1="46750" x2="56375" y2="51875"/>
                          <a14:backgroundMark x1="80125" y1="77000" x2="79750" y2="80875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colorTemperature colorTemp="59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" t="3380" r="32360" b="2121"/>
            <a:stretch/>
          </p:blipFill>
          <p:spPr bwMode="auto">
            <a:xfrm>
              <a:off x="672846" y="3962569"/>
              <a:ext cx="989062" cy="1454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77B4B16-E50B-284A-8715-C8E613F8AE94}"/>
                </a:ext>
              </a:extLst>
            </p:cNvPr>
            <p:cNvSpPr/>
            <p:nvPr/>
          </p:nvSpPr>
          <p:spPr>
            <a:xfrm>
              <a:off x="107504" y="5345668"/>
              <a:ext cx="2119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i="1" u="sng" dirty="0"/>
                <a:t>Papaver</a:t>
              </a:r>
              <a:r>
                <a:rPr lang="en-IN" i="1" dirty="0"/>
                <a:t> </a:t>
              </a:r>
              <a:r>
                <a:rPr lang="en-IN" i="1" u="sng" dirty="0" err="1"/>
                <a:t>somniferum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20"/>
            <a:ext cx="8229600" cy="586101"/>
          </a:xfrm>
        </p:spPr>
        <p:txBody>
          <a:bodyPr>
            <a:normAutofit fontScale="90000"/>
          </a:bodyPr>
          <a:lstStyle/>
          <a:p>
            <a:pPr lvl="0"/>
            <a:r>
              <a:rPr lang="en-IN" dirty="0" err="1"/>
              <a:t>Cannabinoids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7832237"/>
              </p:ext>
            </p:extLst>
          </p:nvPr>
        </p:nvGraphicFramePr>
        <p:xfrm>
          <a:off x="107504" y="590308"/>
          <a:ext cx="8909942" cy="36434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9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09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>
                          <a:solidFill>
                            <a:srgbClr val="FFFF00"/>
                          </a:solidFill>
                        </a:rPr>
                        <a:t>Source</a:t>
                      </a:r>
                    </a:p>
                    <a:p>
                      <a:pPr algn="just"/>
                      <a:endParaRPr lang="en-IN" sz="1800" dirty="0"/>
                    </a:p>
                    <a:p>
                      <a:pPr algn="just"/>
                      <a:endParaRPr lang="en-IN" sz="1800" dirty="0"/>
                    </a:p>
                    <a:p>
                      <a:pPr algn="just"/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>
                          <a:solidFill>
                            <a:srgbClr val="FFFF00"/>
                          </a:solidFill>
                        </a:rPr>
                        <a:t>Mode of intake</a:t>
                      </a:r>
                    </a:p>
                    <a:p>
                      <a:pPr algn="just"/>
                      <a:endParaRPr lang="en-IN" sz="18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9040">
                <a:tc>
                  <a:txBody>
                    <a:bodyPr/>
                    <a:lstStyle/>
                    <a:p>
                      <a:pPr algn="just"/>
                      <a:r>
                        <a:rPr lang="en-IN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Mode of action/Organ system affected</a:t>
                      </a:r>
                    </a:p>
                    <a:p>
                      <a:pPr algn="just"/>
                      <a:endParaRPr lang="en-IN" sz="18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124">
                <a:tc>
                  <a:txBody>
                    <a:bodyPr/>
                    <a:lstStyle/>
                    <a:p>
                      <a:pPr algn="just"/>
                      <a:r>
                        <a:rPr lang="en-IN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Effects</a:t>
                      </a:r>
                      <a:endParaRPr lang="en-IN" sz="18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627784" y="623688"/>
            <a:ext cx="633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dirty="0"/>
              <a:t>Obtained from inflorescence of the plant </a:t>
            </a:r>
            <a:r>
              <a:rPr lang="en-IN" i="1" u="sng" dirty="0">
                <a:solidFill>
                  <a:srgbClr val="FFFF00"/>
                </a:solidFill>
              </a:rPr>
              <a:t>Cannabis</a:t>
            </a:r>
            <a:r>
              <a:rPr lang="en-IN" i="1" dirty="0">
                <a:solidFill>
                  <a:srgbClr val="FFFF00"/>
                </a:solidFill>
              </a:rPr>
              <a:t> </a:t>
            </a:r>
            <a:r>
              <a:rPr lang="en-IN" i="1" u="sng" dirty="0" err="1">
                <a:solidFill>
                  <a:srgbClr val="FFFF00"/>
                </a:solidFill>
              </a:rPr>
              <a:t>sativa</a:t>
            </a:r>
            <a:r>
              <a:rPr lang="en-IN" dirty="0">
                <a:solidFill>
                  <a:srgbClr val="FFFF00"/>
                </a:solidFill>
              </a:rPr>
              <a:t>. </a:t>
            </a:r>
          </a:p>
        </p:txBody>
      </p:sp>
      <p:sp>
        <p:nvSpPr>
          <p:cNvPr id="6" name="Rectangle 5"/>
          <p:cNvSpPr/>
          <p:nvPr/>
        </p:nvSpPr>
        <p:spPr>
          <a:xfrm>
            <a:off x="2605631" y="1838532"/>
            <a:ext cx="3240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IN" dirty="0"/>
              <a:t>By </a:t>
            </a:r>
            <a:r>
              <a:rPr lang="en-IN" b="1" dirty="0">
                <a:solidFill>
                  <a:srgbClr val="FFFF00"/>
                </a:solidFill>
              </a:rPr>
              <a:t>inhalation </a:t>
            </a:r>
            <a:r>
              <a:rPr lang="en-IN" dirty="0"/>
              <a:t>and oral </a:t>
            </a:r>
            <a:r>
              <a:rPr lang="en-IN" b="1" dirty="0">
                <a:solidFill>
                  <a:srgbClr val="FFFF00"/>
                </a:solidFill>
              </a:rPr>
              <a:t>ingestion.</a:t>
            </a:r>
          </a:p>
        </p:txBody>
      </p:sp>
      <p:sp>
        <p:nvSpPr>
          <p:cNvPr id="7" name="Rectangle 6"/>
          <p:cNvSpPr/>
          <p:nvPr/>
        </p:nvSpPr>
        <p:spPr>
          <a:xfrm>
            <a:off x="2627784" y="2477313"/>
            <a:ext cx="6264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IN" dirty="0" err="1"/>
              <a:t>Cannabinoids</a:t>
            </a:r>
            <a:r>
              <a:rPr lang="en-IN" dirty="0"/>
              <a:t> interact with </a:t>
            </a:r>
            <a:r>
              <a:rPr lang="en-IN" dirty="0" err="1"/>
              <a:t>cannabinoid</a:t>
            </a:r>
            <a:r>
              <a:rPr lang="en-IN" dirty="0"/>
              <a:t> receptors present in the </a:t>
            </a:r>
            <a:r>
              <a:rPr lang="en-IN" b="1" dirty="0">
                <a:solidFill>
                  <a:srgbClr val="FFFF00"/>
                </a:solidFill>
              </a:rPr>
              <a:t>brain.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27784" y="3782748"/>
            <a:ext cx="4355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IN" dirty="0"/>
              <a:t>Effect the </a:t>
            </a:r>
            <a:r>
              <a:rPr lang="en-IN" dirty="0">
                <a:solidFill>
                  <a:srgbClr val="FFFF00"/>
                </a:solidFill>
              </a:rPr>
              <a:t>cardiovascular system</a:t>
            </a:r>
            <a:r>
              <a:rPr lang="en-IN" dirty="0"/>
              <a:t> of the body.</a:t>
            </a:r>
          </a:p>
        </p:txBody>
      </p:sp>
      <p:sp>
        <p:nvSpPr>
          <p:cNvPr id="9" name="Rectangle 8"/>
          <p:cNvSpPr/>
          <p:nvPr/>
        </p:nvSpPr>
        <p:spPr>
          <a:xfrm>
            <a:off x="2627784" y="1129485"/>
            <a:ext cx="6336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dirty="0"/>
              <a:t>Flower tops, leaves and resins of </a:t>
            </a:r>
            <a:r>
              <a:rPr lang="en-IN" i="1" dirty="0"/>
              <a:t>C. </a:t>
            </a:r>
            <a:r>
              <a:rPr lang="en-IN" i="1" dirty="0" err="1"/>
              <a:t>sativa</a:t>
            </a:r>
            <a:r>
              <a:rPr lang="en-IN" dirty="0"/>
              <a:t> in various combinations produce </a:t>
            </a:r>
            <a:r>
              <a:rPr lang="en-IN" dirty="0">
                <a:solidFill>
                  <a:srgbClr val="FFFF00"/>
                </a:solidFill>
              </a:rPr>
              <a:t>hashish, </a:t>
            </a:r>
            <a:r>
              <a:rPr lang="en-IN" dirty="0" err="1">
                <a:solidFill>
                  <a:srgbClr val="FFFF00"/>
                </a:solidFill>
              </a:rPr>
              <a:t>charas</a:t>
            </a:r>
            <a:r>
              <a:rPr lang="en-IN" dirty="0">
                <a:solidFill>
                  <a:srgbClr val="FFFF00"/>
                </a:solidFill>
              </a:rPr>
              <a:t>, marijuana and </a:t>
            </a:r>
            <a:r>
              <a:rPr lang="en-IN" dirty="0" err="1">
                <a:solidFill>
                  <a:srgbClr val="FFFF00"/>
                </a:solidFill>
              </a:rPr>
              <a:t>ganja</a:t>
            </a:r>
            <a:r>
              <a:rPr lang="en-IN" dirty="0">
                <a:solidFill>
                  <a:srgbClr val="FFFF00"/>
                </a:solidFill>
              </a:rPr>
              <a:t>.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6390BD-E1DA-6847-A0A5-B348467D5B5B}"/>
              </a:ext>
            </a:extLst>
          </p:cNvPr>
          <p:cNvGrpSpPr/>
          <p:nvPr/>
        </p:nvGrpSpPr>
        <p:grpSpPr>
          <a:xfrm>
            <a:off x="35496" y="4085158"/>
            <a:ext cx="2164909" cy="1648588"/>
            <a:chOff x="35496" y="4085158"/>
            <a:chExt cx="2164909" cy="16485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4C896C-1538-314B-B57A-217C5D0D2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96" y="4085158"/>
              <a:ext cx="1070437" cy="13646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8C77021-6E11-7140-8F48-09B52BE7DF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45" t="4018" b="15574"/>
            <a:stretch/>
          </p:blipFill>
          <p:spPr>
            <a:xfrm>
              <a:off x="1084289" y="4804276"/>
              <a:ext cx="1116116" cy="60459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C9F339-F043-4E4C-9CF8-8DF16413393E}"/>
                </a:ext>
              </a:extLst>
            </p:cNvPr>
            <p:cNvSpPr/>
            <p:nvPr/>
          </p:nvSpPr>
          <p:spPr>
            <a:xfrm>
              <a:off x="230468" y="5364414"/>
              <a:ext cx="16530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i="1" u="sng" dirty="0"/>
                <a:t>Cannabis</a:t>
              </a:r>
              <a:r>
                <a:rPr lang="en-IN" i="1" dirty="0"/>
                <a:t> </a:t>
              </a:r>
              <a:r>
                <a:rPr lang="en-IN" i="1" u="sng" dirty="0"/>
                <a:t>sativa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20"/>
            <a:ext cx="8229600" cy="536955"/>
          </a:xfrm>
        </p:spPr>
        <p:txBody>
          <a:bodyPr>
            <a:normAutofit fontScale="90000"/>
          </a:bodyPr>
          <a:lstStyle/>
          <a:p>
            <a:pPr lvl="0"/>
            <a:r>
              <a:rPr lang="en-IN" dirty="0"/>
              <a:t>Coca alkaloid and cocaine*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2846855"/>
              </p:ext>
            </p:extLst>
          </p:nvPr>
        </p:nvGraphicFramePr>
        <p:xfrm>
          <a:off x="107504" y="543186"/>
          <a:ext cx="8909942" cy="36470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9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166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>
                          <a:solidFill>
                            <a:srgbClr val="FFFF00"/>
                          </a:solidFill>
                        </a:rPr>
                        <a:t>Source</a:t>
                      </a:r>
                    </a:p>
                    <a:p>
                      <a:pPr algn="just"/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>
                          <a:solidFill>
                            <a:srgbClr val="FFFF00"/>
                          </a:solidFill>
                        </a:rPr>
                        <a:t>Mode of intake</a:t>
                      </a:r>
                    </a:p>
                    <a:p>
                      <a:pPr algn="just"/>
                      <a:endParaRPr lang="en-IN" sz="18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640">
                <a:tc>
                  <a:txBody>
                    <a:bodyPr/>
                    <a:lstStyle/>
                    <a:p>
                      <a:pPr algn="just"/>
                      <a:r>
                        <a:rPr lang="en-IN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Mode of action/Organ system affected</a:t>
                      </a:r>
                      <a:endParaRPr lang="en-IN" sz="18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9040">
                <a:tc>
                  <a:txBody>
                    <a:bodyPr/>
                    <a:lstStyle/>
                    <a:p>
                      <a:pPr algn="just"/>
                      <a:r>
                        <a:rPr lang="en-IN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Effects</a:t>
                      </a:r>
                    </a:p>
                    <a:p>
                      <a:pPr algn="just"/>
                      <a:endParaRPr lang="en-IN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endParaRPr lang="en-IN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endParaRPr lang="en-IN" sz="18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IN" sz="1800" dirty="0"/>
                    </a:p>
                    <a:p>
                      <a:pPr algn="just"/>
                      <a:endParaRPr lang="en-IN" sz="1800" dirty="0"/>
                    </a:p>
                    <a:p>
                      <a:pPr algn="just"/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627784" y="631614"/>
            <a:ext cx="6336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dirty="0"/>
              <a:t>Derived from the leaves and young branches of </a:t>
            </a:r>
            <a:r>
              <a:rPr lang="en-IN" i="1" u="sng" dirty="0" err="1">
                <a:solidFill>
                  <a:srgbClr val="FFFF00"/>
                </a:solidFill>
              </a:rPr>
              <a:t>Erythroxylum</a:t>
            </a:r>
            <a:r>
              <a:rPr lang="en-IN" i="1" dirty="0">
                <a:solidFill>
                  <a:srgbClr val="FFFF00"/>
                </a:solidFill>
              </a:rPr>
              <a:t> </a:t>
            </a:r>
            <a:r>
              <a:rPr lang="en-IN" i="1" u="sng" dirty="0">
                <a:solidFill>
                  <a:srgbClr val="FFFF00"/>
                </a:solidFill>
              </a:rPr>
              <a:t>coca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/>
              <a:t>-South American plant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91390" y="1472513"/>
            <a:ext cx="3488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IN" dirty="0">
                <a:solidFill>
                  <a:srgbClr val="FFFF00"/>
                </a:solidFill>
              </a:rPr>
              <a:t>Sniffing</a:t>
            </a:r>
            <a:r>
              <a:rPr lang="en-IN" i="1" baseline="30000" dirty="0"/>
              <a:t>(drawing into nostrils)</a:t>
            </a:r>
            <a:r>
              <a:rPr lang="en-IN" dirty="0">
                <a:solidFill>
                  <a:srgbClr val="FFFF00"/>
                </a:solidFill>
              </a:rPr>
              <a:t> and snorting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2627784" y="2036198"/>
            <a:ext cx="6318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dirty="0"/>
              <a:t>It has a potent stimulating action on </a:t>
            </a:r>
            <a:r>
              <a:rPr lang="en-IN" b="1" dirty="0">
                <a:solidFill>
                  <a:srgbClr val="FFFF00"/>
                </a:solidFill>
              </a:rPr>
              <a:t>central nervous system </a:t>
            </a:r>
            <a:r>
              <a:rPr lang="en-IN" dirty="0"/>
              <a:t>and </a:t>
            </a:r>
            <a:r>
              <a:rPr lang="en-IN" dirty="0">
                <a:solidFill>
                  <a:srgbClr val="FFFF00"/>
                </a:solidFill>
              </a:rPr>
              <a:t>interferes with the transport of the neurotransmitter dopamine.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27784" y="3090917"/>
            <a:ext cx="63367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dirty="0"/>
              <a:t>It is a strong stimulant and when taken in overdose causes headache, convulsions</a:t>
            </a:r>
            <a:r>
              <a:rPr lang="en-IN" sz="1600" i="1" baseline="30000" dirty="0"/>
              <a:t>(irregular movements of body)</a:t>
            </a:r>
            <a:r>
              <a:rPr lang="en-IN" dirty="0"/>
              <a:t>, hallucinations and death due to </a:t>
            </a:r>
            <a:r>
              <a:rPr lang="en-IN" dirty="0">
                <a:solidFill>
                  <a:srgbClr val="FFFF00"/>
                </a:solidFill>
              </a:rPr>
              <a:t>cardiovascular or respiratory failure.</a:t>
            </a:r>
          </a:p>
        </p:txBody>
      </p:sp>
      <p:sp>
        <p:nvSpPr>
          <p:cNvPr id="9" name="Rectangle 8"/>
          <p:cNvSpPr/>
          <p:nvPr/>
        </p:nvSpPr>
        <p:spPr>
          <a:xfrm>
            <a:off x="4626956" y="4302279"/>
            <a:ext cx="447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*Cocaine is commonly called as </a:t>
            </a:r>
            <a:r>
              <a:rPr lang="en-IN" b="1" dirty="0">
                <a:solidFill>
                  <a:srgbClr val="FFFF00"/>
                </a:solidFill>
              </a:rPr>
              <a:t>coke or crack</a:t>
            </a:r>
            <a:endParaRPr lang="en-US" b="1" dirty="0">
              <a:solidFill>
                <a:srgbClr val="FFFF0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5E80C6-C9A9-5344-8D1F-AF6C69350927}"/>
              </a:ext>
            </a:extLst>
          </p:cNvPr>
          <p:cNvGrpSpPr/>
          <p:nvPr/>
        </p:nvGrpSpPr>
        <p:grpSpPr>
          <a:xfrm>
            <a:off x="107504" y="4307038"/>
            <a:ext cx="2824959" cy="1282974"/>
            <a:chOff x="107504" y="4307038"/>
            <a:chExt cx="2824959" cy="128297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B227FD2-05C8-8E46-8215-AF138B18B83A}"/>
                </a:ext>
              </a:extLst>
            </p:cNvPr>
            <p:cNvGrpSpPr/>
            <p:nvPr/>
          </p:nvGrpSpPr>
          <p:grpSpPr>
            <a:xfrm>
              <a:off x="107504" y="4307038"/>
              <a:ext cx="2824959" cy="1153677"/>
              <a:chOff x="107504" y="4307038"/>
              <a:chExt cx="2824959" cy="1153677"/>
            </a:xfrm>
          </p:grpSpPr>
          <p:pic>
            <p:nvPicPr>
              <p:cNvPr id="3074" name="Picture 2" descr="Erythroxylum coca Images, Stock Photos &amp;amp; Vectors | Shutterstock">
                <a:extLst>
                  <a:ext uri="{FF2B5EF4-FFF2-40B4-BE49-F238E27FC236}">
                    <a16:creationId xmlns:a16="http://schemas.microsoft.com/office/drawing/2014/main" id="{7C3E73D5-7D4A-704E-8F8C-D29E30A24F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520"/>
              <a:stretch/>
            </p:blipFill>
            <p:spPr bwMode="auto">
              <a:xfrm>
                <a:off x="107504" y="4307038"/>
                <a:ext cx="1562820" cy="9815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0D564D2-FC8E-0B44-92F7-117A398D19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073" t="18257" r="8076" b="22281"/>
              <a:stretch/>
            </p:blipFill>
            <p:spPr>
              <a:xfrm rot="2735721">
                <a:off x="1697686" y="4225939"/>
                <a:ext cx="1148067" cy="1321486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C6F657-F273-E64F-B26D-74FEF5A8B8DD}"/>
                </a:ext>
              </a:extLst>
            </p:cNvPr>
            <p:cNvSpPr/>
            <p:nvPr/>
          </p:nvSpPr>
          <p:spPr>
            <a:xfrm>
              <a:off x="457200" y="5220680"/>
              <a:ext cx="19547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i="1" u="sng" dirty="0" err="1"/>
                <a:t>Erythroxylum</a:t>
              </a:r>
              <a:r>
                <a:rPr lang="en-IN" i="1" dirty="0"/>
                <a:t> </a:t>
              </a:r>
              <a:r>
                <a:rPr lang="en-IN" i="1" u="sng" dirty="0"/>
                <a:t>coca</a:t>
              </a:r>
              <a:r>
                <a:rPr lang="en-IN" dirty="0"/>
                <a:t> 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-166836"/>
            <a:ext cx="8229600" cy="952500"/>
          </a:xfrm>
        </p:spPr>
        <p:txBody>
          <a:bodyPr>
            <a:normAutofit/>
          </a:bodyPr>
          <a:lstStyle/>
          <a:p>
            <a:pPr lvl="0"/>
            <a:r>
              <a:rPr lang="en-IN" sz="3200" b="1" dirty="0"/>
              <a:t>Hallucinogens </a:t>
            </a:r>
            <a:r>
              <a:rPr lang="en-IN" sz="3200" b="1" i="1" dirty="0"/>
              <a:t>(Psychedelic drugs)</a:t>
            </a:r>
            <a:endParaRPr lang="en-US" sz="3200" b="1" i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932227"/>
              </p:ext>
            </p:extLst>
          </p:nvPr>
        </p:nvGraphicFramePr>
        <p:xfrm>
          <a:off x="107504" y="591603"/>
          <a:ext cx="8909942" cy="34546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36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2697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>
                          <a:solidFill>
                            <a:srgbClr val="FFFF00"/>
                          </a:solidFill>
                        </a:rPr>
                        <a:t>Source</a:t>
                      </a:r>
                    </a:p>
                    <a:p>
                      <a:pPr algn="just"/>
                      <a:endParaRPr lang="en-IN" sz="1800" dirty="0"/>
                    </a:p>
                    <a:p>
                      <a:pPr algn="just"/>
                      <a:endParaRPr lang="en-IN" sz="1800" dirty="0"/>
                    </a:p>
                    <a:p>
                      <a:pPr algn="just"/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5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>
                          <a:solidFill>
                            <a:srgbClr val="FFFF00"/>
                          </a:solidFill>
                        </a:rPr>
                        <a:t>Mode of intake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417">
                <a:tc>
                  <a:txBody>
                    <a:bodyPr/>
                    <a:lstStyle/>
                    <a:p>
                      <a:pPr algn="just"/>
                      <a:r>
                        <a:rPr lang="en-IN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Mode of action/Organ system affected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2697">
                <a:tc>
                  <a:txBody>
                    <a:bodyPr/>
                    <a:lstStyle/>
                    <a:p>
                      <a:pPr algn="just"/>
                      <a:r>
                        <a:rPr lang="en-IN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Effects</a:t>
                      </a:r>
                      <a:endParaRPr lang="en-IN" sz="18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IN" sz="1800" dirty="0"/>
                    </a:p>
                    <a:p>
                      <a:pPr algn="just"/>
                      <a:endParaRPr lang="en-IN" sz="1800" dirty="0"/>
                    </a:p>
                    <a:p>
                      <a:pPr algn="just"/>
                      <a:endParaRPr lang="en-IN" sz="1800" dirty="0"/>
                    </a:p>
                    <a:p>
                      <a:pPr algn="just"/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555776" y="639838"/>
            <a:ext cx="63367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dirty="0"/>
              <a:t>Obtained from plants like </a:t>
            </a:r>
            <a:r>
              <a:rPr lang="en-IN" b="1" i="1" dirty="0" err="1">
                <a:solidFill>
                  <a:srgbClr val="FFFF00"/>
                </a:solidFill>
              </a:rPr>
              <a:t>Atropa</a:t>
            </a:r>
            <a:r>
              <a:rPr lang="en-IN" b="1" i="1" dirty="0">
                <a:solidFill>
                  <a:srgbClr val="FFFF00"/>
                </a:solidFill>
              </a:rPr>
              <a:t> </a:t>
            </a:r>
            <a:r>
              <a:rPr lang="en-IN" b="1" i="1" dirty="0" err="1">
                <a:solidFill>
                  <a:srgbClr val="FFFF00"/>
                </a:solidFill>
              </a:rPr>
              <a:t>belladona</a:t>
            </a:r>
            <a:r>
              <a:rPr lang="en-IN" b="1" dirty="0">
                <a:solidFill>
                  <a:srgbClr val="FFFF00"/>
                </a:solidFill>
              </a:rPr>
              <a:t> and </a:t>
            </a:r>
            <a:r>
              <a:rPr lang="en-IN" b="1" i="1" dirty="0" err="1">
                <a:solidFill>
                  <a:srgbClr val="FFFF00"/>
                </a:solidFill>
              </a:rPr>
              <a:t>Datura</a:t>
            </a:r>
            <a:r>
              <a:rPr lang="en-IN" b="1" i="1" dirty="0">
                <a:solidFill>
                  <a:srgbClr val="FFFF00"/>
                </a:solidFill>
              </a:rPr>
              <a:t> </a:t>
            </a:r>
            <a:r>
              <a:rPr lang="en-IN" b="1" i="1" dirty="0" err="1">
                <a:solidFill>
                  <a:srgbClr val="FFFF00"/>
                </a:solidFill>
              </a:rPr>
              <a:t>sps</a:t>
            </a:r>
            <a:r>
              <a:rPr lang="en-IN" b="1" dirty="0">
                <a:solidFill>
                  <a:srgbClr val="FFFF00"/>
                </a:solidFill>
              </a:rPr>
              <a:t>. Lysergic acid diethyl amide (LSD)</a:t>
            </a:r>
            <a:r>
              <a:rPr lang="en-IN" dirty="0"/>
              <a:t> is derived from the fungus </a:t>
            </a:r>
            <a:r>
              <a:rPr lang="en-IN" i="1" dirty="0" err="1"/>
              <a:t>Claviceps</a:t>
            </a:r>
            <a:r>
              <a:rPr lang="en-IN" i="1" dirty="0"/>
              <a:t> </a:t>
            </a:r>
            <a:r>
              <a:rPr lang="en-IN" i="1" dirty="0" err="1"/>
              <a:t>purperea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33298" y="1791966"/>
            <a:ext cx="2284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dirty="0"/>
              <a:t>Taken </a:t>
            </a:r>
            <a:r>
              <a:rPr lang="en-US" dirty="0">
                <a:solidFill>
                  <a:srgbClr val="FFFF00"/>
                </a:solidFill>
              </a:rPr>
              <a:t>orally</a:t>
            </a:r>
            <a:r>
              <a:rPr lang="en-US" dirty="0"/>
              <a:t> (ingested)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55776" y="2224016"/>
            <a:ext cx="6408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dirty="0"/>
              <a:t>These drugs are called psychedelic drugs because of their effect on </a:t>
            </a:r>
            <a:r>
              <a:rPr lang="en-IN" b="1" dirty="0">
                <a:solidFill>
                  <a:srgbClr val="FFFF00"/>
                </a:solidFill>
              </a:rPr>
              <a:t>cerebrum and sense organs.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02818" y="2821696"/>
            <a:ext cx="63367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dirty="0"/>
              <a:t>These drugs effect </a:t>
            </a:r>
            <a:r>
              <a:rPr lang="en-IN" dirty="0">
                <a:solidFill>
                  <a:srgbClr val="FFFF00"/>
                </a:solidFill>
              </a:rPr>
              <a:t>thoughts, feelings and perceptions of an individual. </a:t>
            </a:r>
          </a:p>
          <a:p>
            <a:pPr algn="just"/>
            <a:r>
              <a:rPr lang="en-IN" dirty="0"/>
              <a:t>Medically these are </a:t>
            </a:r>
            <a:r>
              <a:rPr lang="en-IN" dirty="0">
                <a:solidFill>
                  <a:srgbClr val="FFFF00"/>
                </a:solidFill>
              </a:rPr>
              <a:t>given to patients to cope with mental illnesses like depression and insomnia.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8C03D7-C156-6642-BF0C-7DB4625C5917}"/>
              </a:ext>
            </a:extLst>
          </p:cNvPr>
          <p:cNvGrpSpPr/>
          <p:nvPr/>
        </p:nvGrpSpPr>
        <p:grpSpPr>
          <a:xfrm>
            <a:off x="179512" y="4138342"/>
            <a:ext cx="1803699" cy="1527470"/>
            <a:chOff x="414431" y="4022025"/>
            <a:chExt cx="1803699" cy="152747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3E43E9F-8F62-7C4E-9154-C12845249CEC}"/>
                </a:ext>
              </a:extLst>
            </p:cNvPr>
            <p:cNvSpPr/>
            <p:nvPr/>
          </p:nvSpPr>
          <p:spPr>
            <a:xfrm>
              <a:off x="414431" y="5180163"/>
              <a:ext cx="18036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i="1" dirty="0"/>
                <a:t>Atropa </a:t>
              </a:r>
              <a:r>
                <a:rPr lang="en-IN" i="1" dirty="0" err="1"/>
                <a:t>belladona</a:t>
              </a:r>
              <a:endParaRPr lang="en-US" dirty="0"/>
            </a:p>
          </p:txBody>
        </p:sp>
        <p:pic>
          <p:nvPicPr>
            <p:cNvPr id="4098" name="Picture 2" descr="HD wallpaper: atropa belladonna, berry, black, black belladonna, branches |  Wallpaper Flare">
              <a:extLst>
                <a:ext uri="{FF2B5EF4-FFF2-40B4-BE49-F238E27FC236}">
                  <a16:creationId xmlns:a16="http://schemas.microsoft.com/office/drawing/2014/main" id="{45B0453A-DFB0-FF48-9DE4-7B5EB5E84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361" y="4022025"/>
              <a:ext cx="1639838" cy="1201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960B15-D986-AB4B-A346-C37DF849E9E8}"/>
              </a:ext>
            </a:extLst>
          </p:cNvPr>
          <p:cNvGrpSpPr/>
          <p:nvPr/>
        </p:nvGrpSpPr>
        <p:grpSpPr>
          <a:xfrm>
            <a:off x="2195736" y="4168822"/>
            <a:ext cx="1299202" cy="1506282"/>
            <a:chOff x="2195736" y="4168822"/>
            <a:chExt cx="1299202" cy="150628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00B63A-39BE-6545-9142-12D0CD62C314}"/>
                </a:ext>
              </a:extLst>
            </p:cNvPr>
            <p:cNvSpPr/>
            <p:nvPr/>
          </p:nvSpPr>
          <p:spPr>
            <a:xfrm>
              <a:off x="2195736" y="5305772"/>
              <a:ext cx="1299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i="1" dirty="0"/>
                <a:t>Datura </a:t>
              </a:r>
              <a:r>
                <a:rPr lang="en-IN" i="1" dirty="0" err="1"/>
                <a:t>sps</a:t>
              </a:r>
              <a:r>
                <a:rPr lang="en-IN" dirty="0"/>
                <a:t>. </a:t>
              </a:r>
              <a:endParaRPr lang="en-US" dirty="0"/>
            </a:p>
          </p:txBody>
        </p:sp>
        <p:pic>
          <p:nvPicPr>
            <p:cNvPr id="4100" name="Picture 4" descr="Buy Datura, Dhatura - Plant online from Nurserylive at lowest price.">
              <a:extLst>
                <a:ext uri="{FF2B5EF4-FFF2-40B4-BE49-F238E27FC236}">
                  <a16:creationId xmlns:a16="http://schemas.microsoft.com/office/drawing/2014/main" id="{5E499589-2832-D642-AFF0-A05EC7AEA7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675" y="4168822"/>
              <a:ext cx="1211197" cy="1211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/>
              <a:t>Uses and abuse of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1276"/>
            <a:ext cx="8229600" cy="4263860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Drugs like </a:t>
            </a:r>
            <a:r>
              <a:rPr lang="en-US" sz="2000" b="1" dirty="0"/>
              <a:t>barbiturates, amphetamines, benzodiazepines</a:t>
            </a:r>
            <a:r>
              <a:rPr lang="en-US" sz="2000" dirty="0"/>
              <a:t>, and </a:t>
            </a:r>
            <a:r>
              <a:rPr lang="en-US" sz="2000" b="1" dirty="0">
                <a:solidFill>
                  <a:srgbClr val="FFFF00"/>
                </a:solidFill>
              </a:rPr>
              <a:t>lysergic acid diethyl amides (LSD) </a:t>
            </a:r>
            <a:r>
              <a:rPr lang="en-US" sz="2000" dirty="0"/>
              <a:t>normally </a:t>
            </a:r>
            <a:r>
              <a:rPr lang="en-US" sz="2000" dirty="0">
                <a:solidFill>
                  <a:srgbClr val="FFFF00"/>
                </a:solidFill>
              </a:rPr>
              <a:t>used as medicines to help patients cope with mental illnesses like depression and insomnia.</a:t>
            </a:r>
          </a:p>
          <a:p>
            <a:pPr algn="just"/>
            <a:r>
              <a:rPr lang="en-US" sz="2000" dirty="0"/>
              <a:t>Morphine is a very </a:t>
            </a:r>
            <a:r>
              <a:rPr lang="en-US" sz="2000" dirty="0">
                <a:solidFill>
                  <a:srgbClr val="FFFF00"/>
                </a:solidFill>
              </a:rPr>
              <a:t>effective sedative and painkiller</a:t>
            </a:r>
            <a:r>
              <a:rPr lang="en-US" sz="2000" dirty="0"/>
              <a:t>, and is very useful in patients who have undergone surgery. </a:t>
            </a:r>
          </a:p>
          <a:p>
            <a:pPr algn="just"/>
            <a:r>
              <a:rPr lang="en-US" sz="2000" dirty="0"/>
              <a:t>Several </a:t>
            </a:r>
            <a:r>
              <a:rPr lang="en-US" sz="2000" dirty="0">
                <a:solidFill>
                  <a:srgbClr val="FFFF00"/>
                </a:solidFill>
              </a:rPr>
              <a:t>plants, fruits and seeds </a:t>
            </a:r>
            <a:r>
              <a:rPr lang="en-US" sz="2000" dirty="0"/>
              <a:t>having hallucinogenic properties have been </a:t>
            </a:r>
            <a:r>
              <a:rPr lang="en-US" sz="2000" dirty="0">
                <a:solidFill>
                  <a:srgbClr val="FFFF00"/>
                </a:solidFill>
              </a:rPr>
              <a:t>used for hundreds of years in folk-medicine, religious ceremonies and rituals all over the globe.</a:t>
            </a:r>
          </a:p>
          <a:p>
            <a:pPr algn="just"/>
            <a:r>
              <a:rPr lang="en-US" sz="2000" dirty="0" err="1"/>
              <a:t>Cannabinoids</a:t>
            </a:r>
            <a:r>
              <a:rPr lang="en-US" sz="2000" dirty="0"/>
              <a:t> are abused by some sportspersons. </a:t>
            </a:r>
          </a:p>
          <a:p>
            <a:pPr algn="just"/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4828"/>
            <a:ext cx="8229600" cy="952500"/>
          </a:xfrm>
        </p:spPr>
        <p:txBody>
          <a:bodyPr>
            <a:normAutofit/>
          </a:bodyPr>
          <a:lstStyle/>
          <a:p>
            <a:pPr lvl="0"/>
            <a:r>
              <a:rPr lang="en-IN" dirty="0"/>
              <a:t>Tobacco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07504" y="697260"/>
          <a:ext cx="8909942" cy="48973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9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>
                          <a:solidFill>
                            <a:srgbClr val="FFFF00"/>
                          </a:solidFill>
                        </a:rPr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>
                          <a:solidFill>
                            <a:srgbClr val="FFFF00"/>
                          </a:solidFill>
                        </a:rPr>
                        <a:t>Mode of intake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640">
                <a:tc>
                  <a:txBody>
                    <a:bodyPr/>
                    <a:lstStyle/>
                    <a:p>
                      <a:pPr algn="just"/>
                      <a:r>
                        <a:rPr lang="en-IN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Main component of tobacco</a:t>
                      </a:r>
                      <a:endParaRPr lang="en-IN" sz="18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48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Effects, Mode of action/Organ system affected</a:t>
                      </a:r>
                    </a:p>
                    <a:p>
                      <a:pPr algn="just"/>
                      <a:endParaRPr lang="en-IN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endParaRPr lang="en-IN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endParaRPr lang="en-IN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endParaRPr lang="en-IN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endParaRPr lang="en-IN" sz="18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endParaRPr lang="en-IN" sz="18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658243" y="703182"/>
            <a:ext cx="1501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IN" b="1" dirty="0">
                <a:solidFill>
                  <a:srgbClr val="FFFF00"/>
                </a:solidFill>
              </a:rPr>
              <a:t>Tobacco plant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27786" y="1088622"/>
            <a:ext cx="3955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IN" b="1" dirty="0"/>
              <a:t>It is </a:t>
            </a:r>
            <a:r>
              <a:rPr lang="en-IN" b="1" dirty="0">
                <a:solidFill>
                  <a:srgbClr val="FFFF00"/>
                </a:solidFill>
              </a:rPr>
              <a:t>smoked, chewed or used as a snuff.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27786" y="1592678"/>
            <a:ext cx="2686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IN" b="1" dirty="0"/>
              <a:t>It has </a:t>
            </a:r>
            <a:r>
              <a:rPr lang="en-IN" b="1" dirty="0">
                <a:solidFill>
                  <a:srgbClr val="FFFF00"/>
                </a:solidFill>
              </a:rPr>
              <a:t>nicotine</a:t>
            </a:r>
            <a:r>
              <a:rPr lang="en-IN" b="1" dirty="0"/>
              <a:t> -an alkaloid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2627784" y="2424058"/>
            <a:ext cx="633670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Nicotine </a:t>
            </a:r>
            <a:r>
              <a:rPr lang="en-US" b="1" dirty="0">
                <a:solidFill>
                  <a:srgbClr val="FFFF00"/>
                </a:solidFill>
              </a:rPr>
              <a:t>stimulates adrenal gland </a:t>
            </a:r>
            <a:r>
              <a:rPr lang="en-US" b="1" dirty="0"/>
              <a:t>to </a:t>
            </a:r>
            <a:r>
              <a:rPr lang="en-US" b="1" dirty="0">
                <a:solidFill>
                  <a:srgbClr val="FFFF00"/>
                </a:solidFill>
              </a:rPr>
              <a:t>release adrenaline and nor-adrenaline</a:t>
            </a:r>
            <a:r>
              <a:rPr lang="en-US" b="1" dirty="0"/>
              <a:t> into blood circulation, both of which </a:t>
            </a:r>
            <a:r>
              <a:rPr lang="en-US" b="1" dirty="0">
                <a:solidFill>
                  <a:srgbClr val="FFFF00"/>
                </a:solidFill>
              </a:rPr>
              <a:t>raise blood pressure and increase heart rate. </a:t>
            </a:r>
          </a:p>
          <a:p>
            <a:pPr algn="just"/>
            <a:r>
              <a:rPr lang="en-IN" b="1" dirty="0"/>
              <a:t>It increases the chances of </a:t>
            </a:r>
            <a:r>
              <a:rPr lang="en-IN" b="1" dirty="0">
                <a:solidFill>
                  <a:srgbClr val="FFFF00"/>
                </a:solidFill>
              </a:rPr>
              <a:t>lung cancer, bronchitis, emphysema, coronary heart diseases, cancer of throat, gastric ulcer, cancer of urinary bladder, etc.</a:t>
            </a:r>
            <a:endParaRPr lang="en-US" b="1" dirty="0">
              <a:solidFill>
                <a:srgbClr val="FFFF00"/>
              </a:solidFill>
            </a:endParaRPr>
          </a:p>
          <a:p>
            <a:pPr algn="just"/>
            <a:r>
              <a:rPr lang="en-IN" b="1" dirty="0"/>
              <a:t>Smoking leads to increase in carbon monoxide content of blood and reduces concentration of </a:t>
            </a:r>
            <a:r>
              <a:rPr lang="en-IN" b="1" dirty="0" err="1"/>
              <a:t>haem</a:t>
            </a:r>
            <a:r>
              <a:rPr lang="en-IN" b="1" dirty="0"/>
              <a:t>-bound oxygen, as a result of which </a:t>
            </a:r>
            <a:r>
              <a:rPr lang="en-IN" b="1" dirty="0">
                <a:solidFill>
                  <a:srgbClr val="FFFF00"/>
                </a:solidFill>
              </a:rPr>
              <a:t>oxygen deficiency in the body is created.</a:t>
            </a:r>
            <a:endParaRPr lang="en-US" b="1" dirty="0">
              <a:solidFill>
                <a:srgbClr val="FFFF00"/>
              </a:solidFill>
            </a:endParaRPr>
          </a:p>
          <a:p>
            <a:pPr algn="just"/>
            <a:r>
              <a:rPr lang="en-IN" b="1" dirty="0"/>
              <a:t>Chewing of tobacco causes </a:t>
            </a:r>
            <a:r>
              <a:rPr lang="en-IN" b="1" dirty="0">
                <a:solidFill>
                  <a:srgbClr val="FFFF00"/>
                </a:solidFill>
              </a:rPr>
              <a:t>oral cancer </a:t>
            </a:r>
            <a:r>
              <a:rPr lang="en-IN" b="1" dirty="0"/>
              <a:t>which becomes fatal in extreme conditions.</a:t>
            </a:r>
            <a:endParaRPr lang="en-US" b="1" dirty="0"/>
          </a:p>
        </p:txBody>
      </p:sp>
      <p:pic>
        <p:nvPicPr>
          <p:cNvPr id="5122" name="Picture 2" descr="Drug Companies Use Tobacco Plant Protein As Ingredient In COVID-19 Vaccine  : Shots - Health News : NPR">
            <a:extLst>
              <a:ext uri="{FF2B5EF4-FFF2-40B4-BE49-F238E27FC236}">
                <a16:creationId xmlns:a16="http://schemas.microsoft.com/office/drawing/2014/main" id="{F74FE4B7-2205-8C4F-849B-69D1A9ED6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020" y="-4919"/>
            <a:ext cx="1542926" cy="101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IN" dirty="0"/>
              <a:t>Alcohol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07504" y="1375239"/>
          <a:ext cx="8909942" cy="26402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9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>
                          <a:solidFill>
                            <a:srgbClr val="FFFF00"/>
                          </a:solidFill>
                        </a:rPr>
                        <a:t>Source</a:t>
                      </a:r>
                    </a:p>
                    <a:p>
                      <a:pPr algn="just"/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134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>
                          <a:solidFill>
                            <a:srgbClr val="FFFF00"/>
                          </a:solidFill>
                        </a:rPr>
                        <a:t>Mode of intake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640">
                <a:tc>
                  <a:txBody>
                    <a:bodyPr/>
                    <a:lstStyle/>
                    <a:p>
                      <a:pPr algn="just"/>
                      <a:r>
                        <a:rPr lang="en-IN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Mode of action/Organ system affected</a:t>
                      </a:r>
                      <a:endParaRPr lang="en-IN" sz="18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just"/>
                      <a:r>
                        <a:rPr lang="en-IN" sz="1800" b="1" kern="12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Effects</a:t>
                      </a:r>
                    </a:p>
                    <a:p>
                      <a:pPr algn="just"/>
                      <a:endParaRPr lang="en-IN" sz="18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627786" y="2052712"/>
            <a:ext cx="122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IN" b="1" dirty="0"/>
              <a:t>Oral intake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2627784" y="2425453"/>
            <a:ext cx="6336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b="1" dirty="0"/>
              <a:t>Alcohol has an </a:t>
            </a:r>
            <a:r>
              <a:rPr lang="en-IN" b="1" dirty="0">
                <a:solidFill>
                  <a:srgbClr val="FFFF00"/>
                </a:solidFill>
              </a:rPr>
              <a:t>anaesthetic effect </a:t>
            </a:r>
            <a:r>
              <a:rPr lang="en-IN" b="1" dirty="0"/>
              <a:t>on nervous system affecting cerebrum, cerebellum and other parts.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2627784" y="3363297"/>
            <a:ext cx="6336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b="1" dirty="0"/>
              <a:t>It may </a:t>
            </a:r>
            <a:r>
              <a:rPr lang="en-IN" b="1" dirty="0">
                <a:solidFill>
                  <a:srgbClr val="FFFF00"/>
                </a:solidFill>
              </a:rPr>
              <a:t>cause euphoria, peptic ulcer, gastric carcinoma, hepatitis, liver failure, and liver cell carcinoma.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918064"/>
              </p:ext>
            </p:extLst>
          </p:nvPr>
        </p:nvGraphicFramePr>
        <p:xfrm>
          <a:off x="107504" y="707734"/>
          <a:ext cx="8909942" cy="23904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9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421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FFF00"/>
                          </a:solidFill>
                        </a:rPr>
                        <a:t>Common disease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FFF00"/>
                          </a:solidFill>
                        </a:rPr>
                        <a:t>Causative</a:t>
                      </a:r>
                      <a:r>
                        <a:rPr lang="en-IN" sz="1600" b="1" baseline="0" dirty="0">
                          <a:solidFill>
                            <a:srgbClr val="FFFF00"/>
                          </a:solidFill>
                        </a:rPr>
                        <a:t> agent</a:t>
                      </a:r>
                      <a:endParaRPr lang="en-IN" sz="16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FFF00"/>
                          </a:solidFill>
                        </a:rPr>
                        <a:t>Symptoms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FFFF00"/>
                          </a:solidFill>
                        </a:rPr>
                        <a:t>Mode of transmission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996">
                <a:tc>
                  <a:txBody>
                    <a:bodyPr/>
                    <a:lstStyle/>
                    <a:p>
                      <a:r>
                        <a:rPr lang="en-US" sz="16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Pneumonia </a:t>
                      </a:r>
                    </a:p>
                    <a:p>
                      <a:endParaRPr lang="en-US" sz="16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121196"/>
            <a:ext cx="9144000" cy="520452"/>
          </a:xfrm>
        </p:spPr>
        <p:txBody>
          <a:bodyPr>
            <a:normAutofit/>
          </a:bodyPr>
          <a:lstStyle/>
          <a:p>
            <a:r>
              <a:rPr lang="en-IN" sz="2000" b="1" dirty="0"/>
              <a:t>Common Human diseases caused by Bacteria (</a:t>
            </a:r>
            <a:r>
              <a:rPr lang="en-US" sz="1600" i="1" dirty="0"/>
              <a:t>Pneumonia, Dysentery, plague, diphtheria, etc.</a:t>
            </a:r>
            <a:r>
              <a:rPr lang="en-IN" sz="2000" b="1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9E102F-506E-B547-99FD-E23DC8BBAB54}"/>
              </a:ext>
            </a:extLst>
          </p:cNvPr>
          <p:cNvSpPr/>
          <p:nvPr/>
        </p:nvSpPr>
        <p:spPr>
          <a:xfrm>
            <a:off x="105197" y="1489348"/>
            <a:ext cx="23785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600" b="1" dirty="0">
                <a:solidFill>
                  <a:prstClr val="white"/>
                </a:solidFill>
              </a:rPr>
              <a:t>Infection of </a:t>
            </a:r>
            <a:r>
              <a:rPr lang="en-US" sz="1600" dirty="0">
                <a:solidFill>
                  <a:prstClr val="white"/>
                </a:solidFill>
              </a:rPr>
              <a:t>alveoli (air filled sacs) of the lungs resulting collection of fluid in alveoli, leading to severe problems in respiration.</a:t>
            </a:r>
            <a:endParaRPr lang="en-IN" sz="1600" dirty="0">
              <a:solidFill>
                <a:prstClr val="whit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81B5BE-7824-DB4B-A4B6-C43086DEFCEB}"/>
              </a:ext>
            </a:extLst>
          </p:cNvPr>
          <p:cNvSpPr/>
          <p:nvPr/>
        </p:nvSpPr>
        <p:spPr>
          <a:xfrm>
            <a:off x="2699792" y="1345332"/>
            <a:ext cx="15841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prstClr val="white"/>
                </a:solidFill>
              </a:rPr>
              <a:t>Bacteria like </a:t>
            </a:r>
            <a:r>
              <a:rPr lang="en-US" sz="1600" b="1" i="1" dirty="0">
                <a:solidFill>
                  <a:srgbClr val="FFFF00"/>
                </a:solidFill>
              </a:rPr>
              <a:t>Streptococcus pneumoniae </a:t>
            </a:r>
            <a:r>
              <a:rPr lang="en-US" sz="1600" i="1" dirty="0">
                <a:solidFill>
                  <a:prstClr val="white"/>
                </a:solidFill>
              </a:rPr>
              <a:t>and </a:t>
            </a:r>
            <a:r>
              <a:rPr lang="en-US" sz="1600" b="1" i="1" dirty="0" err="1">
                <a:solidFill>
                  <a:srgbClr val="FFFF00"/>
                </a:solidFill>
              </a:rPr>
              <a:t>Haemophilus</a:t>
            </a:r>
            <a:r>
              <a:rPr lang="en-US" sz="1600" b="1" i="1" dirty="0">
                <a:solidFill>
                  <a:srgbClr val="FFFF00"/>
                </a:solidFill>
              </a:rPr>
              <a:t> influenzae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510859-FDFF-B143-A048-D201646C7B06}"/>
              </a:ext>
            </a:extLst>
          </p:cNvPr>
          <p:cNvSpPr/>
          <p:nvPr/>
        </p:nvSpPr>
        <p:spPr>
          <a:xfrm>
            <a:off x="4283968" y="1242288"/>
            <a:ext cx="22322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600" dirty="0">
                <a:solidFill>
                  <a:prstClr val="white"/>
                </a:solidFill>
              </a:rPr>
              <a:t>Fever, chills, cough and headache. </a:t>
            </a:r>
          </a:p>
          <a:p>
            <a:pPr lvl="0" algn="just"/>
            <a:endParaRPr lang="en-US" sz="1600" dirty="0">
              <a:solidFill>
                <a:prstClr val="white"/>
              </a:solidFill>
            </a:endParaRPr>
          </a:p>
          <a:p>
            <a:pPr lvl="0" algn="just"/>
            <a:r>
              <a:rPr lang="en-US" sz="1600" dirty="0">
                <a:solidFill>
                  <a:prstClr val="white"/>
                </a:solidFill>
              </a:rPr>
              <a:t>In severe cases, the </a:t>
            </a:r>
            <a:r>
              <a:rPr lang="en-US" sz="1600" b="1" dirty="0">
                <a:solidFill>
                  <a:srgbClr val="FFFF00"/>
                </a:solidFill>
              </a:rPr>
              <a:t>lips and finger nails </a:t>
            </a:r>
            <a:r>
              <a:rPr lang="en-US" sz="1600" dirty="0">
                <a:solidFill>
                  <a:prstClr val="white"/>
                </a:solidFill>
              </a:rPr>
              <a:t>may turn </a:t>
            </a:r>
            <a:r>
              <a:rPr lang="en-US" sz="1600" b="1" dirty="0">
                <a:solidFill>
                  <a:srgbClr val="FFFF00"/>
                </a:solidFill>
              </a:rPr>
              <a:t>gray to bluish </a:t>
            </a:r>
            <a:r>
              <a:rPr lang="en-US" sz="1600" dirty="0">
                <a:solidFill>
                  <a:prstClr val="white"/>
                </a:solidFill>
              </a:rPr>
              <a:t>in </a:t>
            </a:r>
            <a:r>
              <a:rPr lang="en-US" sz="1600" dirty="0" err="1">
                <a:solidFill>
                  <a:prstClr val="white"/>
                </a:solidFill>
              </a:rPr>
              <a:t>colour</a:t>
            </a:r>
            <a:r>
              <a:rPr lang="en-US" sz="1600" dirty="0">
                <a:solidFill>
                  <a:prstClr val="white"/>
                </a:solidFill>
              </a:rPr>
              <a:t>.</a:t>
            </a:r>
            <a:endParaRPr lang="en-IN" sz="1600" dirty="0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3E6FD3-5DE0-264F-8D9E-678CF2484909}"/>
              </a:ext>
            </a:extLst>
          </p:cNvPr>
          <p:cNvSpPr/>
          <p:nvPr/>
        </p:nvSpPr>
        <p:spPr>
          <a:xfrm>
            <a:off x="6572745" y="1287840"/>
            <a:ext cx="24447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600" b="1" dirty="0">
                <a:solidFill>
                  <a:srgbClr val="FFFF00"/>
                </a:solidFill>
              </a:rPr>
              <a:t>Inhaling the droplets/aerosols </a:t>
            </a:r>
            <a:r>
              <a:rPr lang="en-US" sz="1600" dirty="0">
                <a:solidFill>
                  <a:prstClr val="white"/>
                </a:solidFill>
              </a:rPr>
              <a:t>released by an infected person,</a:t>
            </a:r>
          </a:p>
          <a:p>
            <a:pPr lvl="0" algn="just"/>
            <a:r>
              <a:rPr lang="en-US" sz="1600" b="1" dirty="0">
                <a:solidFill>
                  <a:srgbClr val="FFFF00"/>
                </a:solidFill>
              </a:rPr>
              <a:t>Sharing glasses and utensils </a:t>
            </a:r>
            <a:r>
              <a:rPr lang="en-US" sz="1600" dirty="0">
                <a:solidFill>
                  <a:prstClr val="white"/>
                </a:solidFill>
              </a:rPr>
              <a:t>with an infected person.</a:t>
            </a:r>
            <a:endParaRPr lang="en-IN" sz="16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solidFill>
                  <a:srgbClr val="FFFF00"/>
                </a:solidFill>
              </a:rPr>
              <a:t>Questions On Drugs And Alcohol</a:t>
            </a:r>
            <a:endParaRPr lang="en-IN" sz="2000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None/>
            </a:pPr>
            <a:r>
              <a:rPr lang="en-IN" sz="2000" b="1" dirty="0">
                <a:solidFill>
                  <a:srgbClr val="FFFF00"/>
                </a:solidFill>
              </a:rPr>
              <a:t>Define addiction</a:t>
            </a:r>
          </a:p>
          <a:p>
            <a:pPr algn="just"/>
            <a:r>
              <a:rPr lang="en-IN" sz="2000" dirty="0"/>
              <a:t>Answer: The </a:t>
            </a:r>
            <a:r>
              <a:rPr lang="en-IN" sz="2000" b="1" dirty="0">
                <a:solidFill>
                  <a:srgbClr val="FFFF00"/>
                </a:solidFill>
              </a:rPr>
              <a:t>psychological attachment</a:t>
            </a:r>
            <a:r>
              <a:rPr lang="en-IN" sz="2000" dirty="0">
                <a:solidFill>
                  <a:srgbClr val="FFFF00"/>
                </a:solidFill>
              </a:rPr>
              <a:t> </a:t>
            </a:r>
            <a:r>
              <a:rPr lang="en-IN" sz="2000" dirty="0"/>
              <a:t>to certain effects such as euphoria </a:t>
            </a:r>
            <a:r>
              <a:rPr lang="en-IN" sz="2000" i="1" dirty="0"/>
              <a:t>[A feeling of great elation (usually exaggerated)]</a:t>
            </a:r>
            <a:r>
              <a:rPr lang="en-IN" sz="2000" dirty="0"/>
              <a:t> and temporary feeling of well-being, associated with drugs and alcohol is called addiction. </a:t>
            </a:r>
            <a:endParaRPr lang="en-US" sz="2000" dirty="0"/>
          </a:p>
          <a:p>
            <a:pPr algn="just">
              <a:buNone/>
            </a:pPr>
            <a:r>
              <a:rPr lang="en-US" sz="2000" b="1" dirty="0">
                <a:solidFill>
                  <a:srgbClr val="FFFF00"/>
                </a:solidFill>
              </a:rPr>
              <a:t>What are the reasons for alcohol abuse in adolescents? </a:t>
            </a:r>
          </a:p>
          <a:p>
            <a:pPr algn="just"/>
            <a:r>
              <a:rPr lang="en-IN" sz="2000" dirty="0"/>
              <a:t>Answer: </a:t>
            </a:r>
          </a:p>
          <a:p>
            <a:pPr marL="1193800" lvl="2" indent="-273050" algn="just">
              <a:buFont typeface="+mj-lt"/>
              <a:buAutoNum type="arabicPeriod"/>
            </a:pPr>
            <a:r>
              <a:rPr lang="en-IN" sz="2000" b="1" dirty="0">
                <a:solidFill>
                  <a:srgbClr val="FFFF00"/>
                </a:solidFill>
              </a:rPr>
              <a:t>Social pressure.</a:t>
            </a:r>
            <a:endParaRPr lang="en-US" sz="2000" b="1" dirty="0">
              <a:solidFill>
                <a:srgbClr val="FFFF00"/>
              </a:solidFill>
            </a:endParaRPr>
          </a:p>
          <a:p>
            <a:pPr marL="1193800" lvl="2" indent="-273050" algn="just">
              <a:buFont typeface="+mj-lt"/>
              <a:buAutoNum type="arabicPeriod"/>
            </a:pPr>
            <a:r>
              <a:rPr lang="en-IN" sz="2000" b="1" dirty="0">
                <a:solidFill>
                  <a:srgbClr val="FFFF00"/>
                </a:solidFill>
              </a:rPr>
              <a:t>Curiosity and need for adventure, excitement and experiment. </a:t>
            </a:r>
            <a:endParaRPr lang="en-US" sz="2000" b="1" dirty="0">
              <a:solidFill>
                <a:srgbClr val="FFFF00"/>
              </a:solidFill>
            </a:endParaRPr>
          </a:p>
          <a:p>
            <a:pPr marL="1193800" lvl="2" indent="-273050" algn="just">
              <a:buFont typeface="+mj-lt"/>
              <a:buAutoNum type="arabicPeriod"/>
            </a:pPr>
            <a:r>
              <a:rPr lang="en-IN" sz="2000" b="1" dirty="0">
                <a:solidFill>
                  <a:srgbClr val="FFFF00"/>
                </a:solidFill>
              </a:rPr>
              <a:t>To escape from stress, depression and frustration. </a:t>
            </a:r>
            <a:endParaRPr lang="en-US" sz="2000" b="1" dirty="0">
              <a:solidFill>
                <a:srgbClr val="FFFF00"/>
              </a:solidFill>
            </a:endParaRPr>
          </a:p>
          <a:p>
            <a:pPr marL="1193800" lvl="2" indent="-273050" algn="just">
              <a:buFont typeface="+mj-lt"/>
              <a:buAutoNum type="arabicPeriod"/>
            </a:pPr>
            <a:r>
              <a:rPr lang="en-IN" sz="2000" b="1" dirty="0">
                <a:solidFill>
                  <a:srgbClr val="FFFF00"/>
                </a:solidFill>
              </a:rPr>
              <a:t>To overcome hardships of daily life. </a:t>
            </a:r>
            <a:endParaRPr lang="en-US" sz="2000" b="1" dirty="0">
              <a:solidFill>
                <a:srgbClr val="FFFF00"/>
              </a:solidFill>
            </a:endParaRPr>
          </a:p>
          <a:p>
            <a:pPr marL="1193800" lvl="2" indent="-273050" algn="just">
              <a:buFont typeface="+mj-lt"/>
              <a:buAutoNum type="arabicPeriod"/>
            </a:pPr>
            <a:r>
              <a:rPr lang="en-IN" sz="2000" b="1" dirty="0">
                <a:solidFill>
                  <a:srgbClr val="FFFF00"/>
                </a:solidFill>
              </a:rPr>
              <a:t>Unstable or unsupportive family structure.</a:t>
            </a:r>
            <a:endParaRPr lang="en-US" sz="2000" b="1" dirty="0">
              <a:solidFill>
                <a:srgbClr val="FFFF00"/>
              </a:solidFill>
            </a:endParaRPr>
          </a:p>
          <a:p>
            <a:pPr algn="just"/>
            <a:endParaRPr lang="en-IN" sz="2000" dirty="0"/>
          </a:p>
          <a:p>
            <a:pPr algn="just"/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20"/>
            <a:ext cx="8229600" cy="9525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Questions On Drugs And Alcohol</a:t>
            </a:r>
            <a:endParaRPr lang="en-IN" sz="2000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5292"/>
            <a:ext cx="8229600" cy="4536504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IN" sz="2000" b="1" dirty="0">
                <a:solidFill>
                  <a:srgbClr val="FFFF00"/>
                </a:solidFill>
              </a:rPr>
              <a:t>Define dependence</a:t>
            </a:r>
          </a:p>
          <a:p>
            <a:pPr marL="0" indent="0" algn="just">
              <a:buNone/>
            </a:pPr>
            <a:r>
              <a:rPr lang="en-IN" sz="2000" dirty="0"/>
              <a:t>Answer: The tendency of the body to manifest </a:t>
            </a:r>
            <a:r>
              <a:rPr lang="en-IN" sz="2000" dirty="0">
                <a:solidFill>
                  <a:srgbClr val="FFFF00"/>
                </a:solidFill>
              </a:rPr>
              <a:t>characteristic and unpleasant withdrawal syndrome on abrupt discontinuation of regular dose of drugs/alcohol </a:t>
            </a:r>
            <a:r>
              <a:rPr lang="en-IN" sz="2000" dirty="0"/>
              <a:t>is called dependence.</a:t>
            </a:r>
            <a:endParaRPr lang="en-US" sz="2000" dirty="0"/>
          </a:p>
          <a:p>
            <a:pPr algn="just">
              <a:buNone/>
            </a:pPr>
            <a:r>
              <a:rPr lang="en-US" sz="2000" b="1" dirty="0">
                <a:solidFill>
                  <a:srgbClr val="FFFF00"/>
                </a:solidFill>
              </a:rPr>
              <a:t>What are the Characteristics of withdrawal symptoms? </a:t>
            </a:r>
          </a:p>
          <a:p>
            <a:pPr marL="0" indent="0" algn="just">
              <a:buNone/>
            </a:pPr>
            <a:r>
              <a:rPr lang="en-IN" sz="2000" dirty="0"/>
              <a:t>Answer: </a:t>
            </a:r>
          </a:p>
          <a:p>
            <a:pPr marL="758825" lvl="2" indent="-263525" algn="just">
              <a:spcBef>
                <a:spcPts val="0"/>
              </a:spcBef>
              <a:buFont typeface="+mj-lt"/>
              <a:buAutoNum type="arabicPeriod"/>
            </a:pPr>
            <a:r>
              <a:rPr lang="en-IN" sz="1800" b="1" dirty="0">
                <a:solidFill>
                  <a:srgbClr val="FFFF00"/>
                </a:solidFill>
              </a:rPr>
              <a:t>Anxiety	</a:t>
            </a:r>
          </a:p>
          <a:p>
            <a:pPr marL="758825" lvl="2" indent="-263525" algn="just">
              <a:spcBef>
                <a:spcPts val="0"/>
              </a:spcBef>
              <a:buFont typeface="+mj-lt"/>
              <a:buAutoNum type="arabicPeriod"/>
            </a:pPr>
            <a:r>
              <a:rPr lang="en-IN" sz="1800" b="1" dirty="0">
                <a:solidFill>
                  <a:srgbClr val="FFFF00"/>
                </a:solidFill>
              </a:rPr>
              <a:t>Shakiness</a:t>
            </a:r>
          </a:p>
          <a:p>
            <a:pPr marL="758825" lvl="2" indent="-263525" algn="just">
              <a:spcBef>
                <a:spcPts val="0"/>
              </a:spcBef>
              <a:buFont typeface="+mj-lt"/>
              <a:buAutoNum type="arabicPeriod"/>
            </a:pPr>
            <a:r>
              <a:rPr lang="en-IN" sz="1800" b="1" dirty="0">
                <a:solidFill>
                  <a:srgbClr val="FFFF00"/>
                </a:solidFill>
              </a:rPr>
              <a:t>Nausea</a:t>
            </a:r>
          </a:p>
          <a:p>
            <a:pPr marL="758825" lvl="2" indent="-263525" algn="just">
              <a:spcBef>
                <a:spcPts val="0"/>
              </a:spcBef>
              <a:buFont typeface="+mj-lt"/>
              <a:buAutoNum type="arabicPeriod"/>
            </a:pPr>
            <a:r>
              <a:rPr lang="en-IN" sz="1800" b="1" dirty="0">
                <a:solidFill>
                  <a:srgbClr val="FFFF00"/>
                </a:solidFill>
              </a:rPr>
              <a:t>Sweating</a:t>
            </a:r>
          </a:p>
          <a:p>
            <a:pPr marL="758825" lvl="2" indent="-263525" algn="just">
              <a:spcBef>
                <a:spcPts val="0"/>
              </a:spcBef>
              <a:buFont typeface="+mj-lt"/>
              <a:buAutoNum type="arabicPeriod"/>
            </a:pPr>
            <a:r>
              <a:rPr lang="en-IN" sz="1800" b="1" dirty="0">
                <a:solidFill>
                  <a:srgbClr val="FFFF00"/>
                </a:solidFill>
              </a:rPr>
              <a:t>Vomiting</a:t>
            </a:r>
          </a:p>
          <a:p>
            <a:pPr marL="758825" lvl="2" indent="-263525" algn="just">
              <a:spcBef>
                <a:spcPts val="0"/>
              </a:spcBef>
              <a:buFont typeface="+mj-lt"/>
              <a:buAutoNum type="arabicPeriod"/>
            </a:pPr>
            <a:r>
              <a:rPr lang="en-IN" sz="1800" b="1" dirty="0">
                <a:solidFill>
                  <a:srgbClr val="FFFF00"/>
                </a:solidFill>
              </a:rPr>
              <a:t>Diarrhoea</a:t>
            </a:r>
          </a:p>
          <a:p>
            <a:pPr marL="758825" lvl="2" indent="-263525" algn="just">
              <a:spcBef>
                <a:spcPts val="0"/>
              </a:spcBef>
              <a:buFont typeface="+mj-lt"/>
              <a:buAutoNum type="arabicPeriod"/>
            </a:pPr>
            <a:r>
              <a:rPr lang="en-IN" sz="1800" b="1" dirty="0">
                <a:solidFill>
                  <a:srgbClr val="FFFF00"/>
                </a:solidFill>
              </a:rPr>
              <a:t>Insomnia	</a:t>
            </a:r>
          </a:p>
          <a:p>
            <a:pPr marL="758825" lvl="2" indent="-263525" algn="just">
              <a:spcBef>
                <a:spcPts val="0"/>
              </a:spcBef>
              <a:buFont typeface="+mj-lt"/>
              <a:buAutoNum type="arabicPeriod"/>
            </a:pPr>
            <a:r>
              <a:rPr lang="en-IN" sz="1800" b="1" dirty="0">
                <a:solidFill>
                  <a:srgbClr val="FFFF00"/>
                </a:solidFill>
              </a:rPr>
              <a:t>Muscular and abdominal cramps</a:t>
            </a:r>
          </a:p>
          <a:p>
            <a:pPr marL="758825" lvl="2" indent="-263525" algn="just">
              <a:spcBef>
                <a:spcPts val="0"/>
              </a:spcBef>
              <a:buFont typeface="+mj-lt"/>
              <a:buAutoNum type="arabicPeriod"/>
            </a:pPr>
            <a:r>
              <a:rPr lang="en-IN" sz="1800" b="1" dirty="0">
                <a:solidFill>
                  <a:srgbClr val="FFFF00"/>
                </a:solidFill>
              </a:rPr>
              <a:t>Restlessness</a:t>
            </a:r>
            <a:endParaRPr lang="en-US" sz="1800" b="1" dirty="0">
              <a:solidFill>
                <a:srgbClr val="FFFF00"/>
              </a:solidFill>
            </a:endParaRPr>
          </a:p>
          <a:p>
            <a:pPr algn="just"/>
            <a:endParaRPr lang="en-IN" sz="2000" dirty="0"/>
          </a:p>
          <a:p>
            <a:pPr algn="just"/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188"/>
            <a:ext cx="9144000" cy="952500"/>
          </a:xfrm>
        </p:spPr>
        <p:txBody>
          <a:bodyPr>
            <a:noAutofit/>
          </a:bodyPr>
          <a:lstStyle/>
          <a:p>
            <a:r>
              <a:rPr lang="en-US" sz="2000" dirty="0"/>
              <a:t>Questions On </a:t>
            </a:r>
            <a:r>
              <a:rPr lang="en-IN" sz="2000" dirty="0"/>
              <a:t>Effects of Drug and Alcohol Abuse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7624"/>
            <a:ext cx="8229600" cy="3771636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IN" sz="2000" b="1" dirty="0">
                <a:solidFill>
                  <a:srgbClr val="FFFF00"/>
                </a:solidFill>
              </a:rPr>
              <a:t>Which organ system is affected by alcohol?</a:t>
            </a:r>
          </a:p>
          <a:p>
            <a:pPr marL="0" indent="0" algn="just">
              <a:buNone/>
            </a:pPr>
            <a:r>
              <a:rPr lang="en-IN" sz="2000" dirty="0"/>
              <a:t>Answer: Alcohol has an anaesthetic effect on </a:t>
            </a:r>
            <a:r>
              <a:rPr lang="en-IN" sz="2000" b="1" dirty="0">
                <a:solidFill>
                  <a:srgbClr val="FFFF00"/>
                </a:solidFill>
              </a:rPr>
              <a:t>nervous system</a:t>
            </a:r>
            <a:r>
              <a:rPr lang="en-IN" sz="2000" dirty="0"/>
              <a:t>, affecting cerebrum followed by cerebellum and other parts. Also damage liver.</a:t>
            </a:r>
            <a:endParaRPr lang="en-US" sz="2000" dirty="0"/>
          </a:p>
          <a:p>
            <a:pPr algn="just">
              <a:buNone/>
            </a:pPr>
            <a:r>
              <a:rPr lang="en-US" sz="2000" b="1" dirty="0">
                <a:solidFill>
                  <a:srgbClr val="FFFF00"/>
                </a:solidFill>
              </a:rPr>
              <a:t>What are the side effects of drugs on females and males? </a:t>
            </a:r>
          </a:p>
          <a:p>
            <a:pPr marL="0" indent="0">
              <a:buNone/>
            </a:pPr>
            <a:r>
              <a:rPr lang="en-IN" sz="2000" dirty="0"/>
              <a:t>Answer:</a:t>
            </a:r>
          </a:p>
          <a:p>
            <a:pPr algn="just"/>
            <a:endParaRPr lang="en-US" sz="2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666196"/>
              </p:ext>
            </p:extLst>
          </p:nvPr>
        </p:nvGraphicFramePr>
        <p:xfrm>
          <a:off x="683568" y="2641476"/>
          <a:ext cx="6984776" cy="256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9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FF00"/>
                          </a:solidFill>
                        </a:rPr>
                        <a:t>Side effects of drugs 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Females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Males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8320">
                <a:tc>
                  <a:txBody>
                    <a:bodyPr/>
                    <a:lstStyle/>
                    <a:p>
                      <a:pPr marL="222250" lvl="4" indent="-222250">
                        <a:buFont typeface="+mj-lt"/>
                        <a:buAutoNum type="romanLcPeriod"/>
                      </a:pPr>
                      <a:r>
                        <a:rPr lang="en-US" sz="1600" b="1" dirty="0" err="1"/>
                        <a:t>Masculinisation</a:t>
                      </a:r>
                      <a:r>
                        <a:rPr lang="en-US" sz="1600" b="1" dirty="0"/>
                        <a:t>, </a:t>
                      </a:r>
                    </a:p>
                    <a:p>
                      <a:pPr marL="222250" lvl="4" indent="-222250">
                        <a:buFont typeface="+mj-lt"/>
                        <a:buAutoNum type="romanLcPeriod"/>
                      </a:pPr>
                      <a:r>
                        <a:rPr lang="en-US" sz="1600" b="1" dirty="0"/>
                        <a:t>Aggressiveness, </a:t>
                      </a:r>
                    </a:p>
                    <a:p>
                      <a:pPr marL="222250" lvl="4" indent="-222250">
                        <a:buFont typeface="+mj-lt"/>
                        <a:buAutoNum type="romanLcPeriod"/>
                      </a:pPr>
                      <a:r>
                        <a:rPr lang="en-US" sz="1600" b="1" dirty="0"/>
                        <a:t>Mood swings, </a:t>
                      </a:r>
                    </a:p>
                    <a:p>
                      <a:pPr marL="222250" lvl="4" indent="-222250">
                        <a:buFont typeface="+mj-lt"/>
                        <a:buAutoNum type="romanLcPeriod"/>
                      </a:pPr>
                      <a:r>
                        <a:rPr lang="en-US" sz="1600" b="1" dirty="0"/>
                        <a:t>Depression, </a:t>
                      </a:r>
                    </a:p>
                    <a:p>
                      <a:pPr marL="222250" lvl="4" indent="-222250">
                        <a:buFont typeface="+mj-lt"/>
                        <a:buAutoNum type="romanLcPeriod"/>
                      </a:pPr>
                      <a:r>
                        <a:rPr lang="en-US" sz="1600" b="1" dirty="0"/>
                        <a:t>Abnormal menstrual cycles, </a:t>
                      </a:r>
                    </a:p>
                    <a:p>
                      <a:pPr marL="222250" lvl="4" indent="-222250">
                        <a:buFont typeface="+mj-lt"/>
                        <a:buAutoNum type="romanLcPeriod"/>
                      </a:pPr>
                      <a:r>
                        <a:rPr lang="en-US" sz="1600" b="1" dirty="0"/>
                        <a:t>Enlargement of clitoris and </a:t>
                      </a:r>
                    </a:p>
                    <a:p>
                      <a:pPr marL="222250" lvl="4" indent="-222250">
                        <a:buFont typeface="+mj-lt"/>
                        <a:buAutoNum type="romanLcPeriod"/>
                      </a:pPr>
                      <a:r>
                        <a:rPr lang="en-US" sz="1600" b="1" dirty="0"/>
                        <a:t>Excessive facial and body hair.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22250">
                        <a:buFont typeface="+mj-lt"/>
                        <a:buAutoNum type="romanLcPeriod"/>
                      </a:pPr>
                      <a:r>
                        <a:rPr lang="en-IN" sz="1600" b="1" dirty="0"/>
                        <a:t>Appearance of acne, </a:t>
                      </a:r>
                    </a:p>
                    <a:p>
                      <a:pPr marL="285750" lvl="0" indent="-222250">
                        <a:buFont typeface="+mj-lt"/>
                        <a:buAutoNum type="romanLcPeriod"/>
                      </a:pPr>
                      <a:r>
                        <a:rPr lang="en-IN" sz="1600" b="1" dirty="0"/>
                        <a:t>Aggressiveness, </a:t>
                      </a:r>
                    </a:p>
                    <a:p>
                      <a:pPr marL="285750" lvl="0" indent="-222250">
                        <a:buFont typeface="+mj-lt"/>
                        <a:buAutoNum type="romanLcPeriod"/>
                      </a:pPr>
                      <a:r>
                        <a:rPr lang="en-IN" sz="1600" b="1" dirty="0"/>
                        <a:t>Reduction in size of testicles, </a:t>
                      </a:r>
                    </a:p>
                    <a:p>
                      <a:pPr marL="285750" lvl="0" indent="-222250">
                        <a:buFont typeface="+mj-lt"/>
                        <a:buAutoNum type="romanLcPeriod"/>
                      </a:pPr>
                      <a:r>
                        <a:rPr lang="en-IN" sz="1600" b="1" dirty="0"/>
                        <a:t>Decreased sperm production, </a:t>
                      </a:r>
                    </a:p>
                    <a:p>
                      <a:pPr marL="285750" lvl="0" indent="-222250">
                        <a:buFont typeface="+mj-lt"/>
                        <a:buAutoNum type="romanLcPeriod"/>
                      </a:pPr>
                      <a:r>
                        <a:rPr lang="en-IN" sz="1600" b="1" dirty="0"/>
                        <a:t>Premature baldness, </a:t>
                      </a:r>
                    </a:p>
                    <a:p>
                      <a:pPr marL="285750" lvl="0" indent="-222250">
                        <a:buFont typeface="+mj-lt"/>
                        <a:buAutoNum type="romanLcPeriod"/>
                      </a:pPr>
                      <a:r>
                        <a:rPr lang="en-IN" sz="1600" b="1" dirty="0"/>
                        <a:t>Enlargement of prostate gland.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865"/>
            <a:ext cx="9144000" cy="952500"/>
          </a:xfrm>
        </p:spPr>
        <p:txBody>
          <a:bodyPr>
            <a:noAutofit/>
          </a:bodyPr>
          <a:lstStyle/>
          <a:p>
            <a:r>
              <a:rPr lang="en-US" sz="2000" b="1" dirty="0"/>
              <a:t>Questions On </a:t>
            </a:r>
            <a:r>
              <a:rPr lang="en-IN" sz="2000" b="1" dirty="0"/>
              <a:t>Effects of Drug and Alcohol Abuse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356" y="1185928"/>
            <a:ext cx="8507288" cy="4335868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000" b="1" dirty="0">
                <a:solidFill>
                  <a:srgbClr val="FFFF00"/>
                </a:solidFill>
              </a:rPr>
              <a:t>What are the warning signs of drug and alcohol abuse</a:t>
            </a:r>
            <a:r>
              <a:rPr lang="en-IN" sz="2000" b="1" dirty="0">
                <a:solidFill>
                  <a:srgbClr val="FFFF00"/>
                </a:solidFill>
              </a:rPr>
              <a:t>?</a:t>
            </a:r>
          </a:p>
          <a:p>
            <a:pPr marL="0" lvl="0" indent="0">
              <a:buNone/>
            </a:pPr>
            <a:r>
              <a:rPr lang="en-IN" sz="2000" dirty="0"/>
              <a:t>Answer: </a:t>
            </a:r>
            <a:r>
              <a:rPr lang="en-US" sz="2000" b="1" dirty="0"/>
              <a:t>Warning signs of drug and alcohol abuse are;</a:t>
            </a:r>
            <a:endParaRPr lang="en-IN" sz="2000" dirty="0"/>
          </a:p>
          <a:p>
            <a:pPr lvl="2"/>
            <a:r>
              <a:rPr lang="en-IN" sz="2000" b="1" dirty="0"/>
              <a:t>Drop in academic performance. </a:t>
            </a:r>
            <a:endParaRPr lang="en-US" sz="2000" b="1" dirty="0"/>
          </a:p>
          <a:p>
            <a:pPr lvl="2"/>
            <a:r>
              <a:rPr lang="en-IN" sz="2000" b="1" dirty="0"/>
              <a:t>Absence from school/college.</a:t>
            </a:r>
            <a:endParaRPr lang="en-US" sz="2000" b="1" dirty="0"/>
          </a:p>
          <a:p>
            <a:pPr lvl="2"/>
            <a:r>
              <a:rPr lang="en-IN" sz="2000" b="1" dirty="0"/>
              <a:t>Lack of interest in personal hygiene.</a:t>
            </a:r>
            <a:endParaRPr lang="en-US" sz="2000" b="1" dirty="0"/>
          </a:p>
          <a:p>
            <a:pPr lvl="2"/>
            <a:r>
              <a:rPr lang="en-IN" sz="2000" b="1" dirty="0"/>
              <a:t>Isolation, depression, fatigue, aggressive and rebellious behaviour</a:t>
            </a:r>
            <a:endParaRPr lang="en-US" sz="2000" b="1" dirty="0"/>
          </a:p>
          <a:p>
            <a:pPr lvl="2"/>
            <a:r>
              <a:rPr lang="en-IN" sz="2000" b="1" dirty="0"/>
              <a:t>Deteriorating relationships with family and friends,</a:t>
            </a:r>
            <a:endParaRPr lang="en-US" sz="2000" b="1" dirty="0"/>
          </a:p>
          <a:p>
            <a:pPr lvl="2"/>
            <a:r>
              <a:rPr lang="en-IN" sz="2000" b="1" dirty="0"/>
              <a:t>Fluctuation in weight, etc.</a:t>
            </a:r>
            <a:endParaRPr lang="en-US" sz="2000" b="1" dirty="0"/>
          </a:p>
          <a:p>
            <a:pPr algn="just"/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865"/>
            <a:ext cx="9144000" cy="952500"/>
          </a:xfrm>
        </p:spPr>
        <p:txBody>
          <a:bodyPr>
            <a:noAutofit/>
          </a:bodyPr>
          <a:lstStyle/>
          <a:p>
            <a:r>
              <a:rPr lang="en-US" sz="2000" b="1" dirty="0"/>
              <a:t>Questions On </a:t>
            </a:r>
            <a:r>
              <a:rPr lang="en-IN" sz="2000" b="1" dirty="0"/>
              <a:t>Effects of Drug and Alcohol Abuse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356" y="1185928"/>
            <a:ext cx="8507288" cy="4335868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US" sz="1600" b="1" dirty="0">
                <a:solidFill>
                  <a:srgbClr val="FFFF00"/>
                </a:solidFill>
              </a:rPr>
              <a:t>What are the ill effects of drugs and alcohol? </a:t>
            </a:r>
          </a:p>
          <a:p>
            <a:r>
              <a:rPr lang="en-IN" sz="1600" b="1" dirty="0"/>
              <a:t>Answer: The ill effects of drugs and alcohol can be;</a:t>
            </a:r>
          </a:p>
          <a:p>
            <a:pPr lvl="3"/>
            <a:r>
              <a:rPr lang="en-IN" sz="1600" b="1" dirty="0"/>
              <a:t>Those who take drugs intravenously develop a risk of AIDS and hepatitis-B. </a:t>
            </a:r>
            <a:endParaRPr lang="en-US" sz="1600" b="1" dirty="0"/>
          </a:p>
          <a:p>
            <a:pPr lvl="3"/>
            <a:r>
              <a:rPr lang="en-IN" sz="1600" b="1" dirty="0"/>
              <a:t>Use of alcohol during adolescence may lead to heavy drinking in adulthood.</a:t>
            </a:r>
            <a:endParaRPr lang="en-US" sz="1600" b="1" dirty="0"/>
          </a:p>
          <a:p>
            <a:pPr lvl="3"/>
            <a:r>
              <a:rPr lang="en-IN" sz="1600" b="1" dirty="0"/>
              <a:t>The chronic use of drug and alcohol damages nervous system and liver (cirrhosis) and the alcoholism during pregnancy affects the foetus.</a:t>
            </a:r>
            <a:endParaRPr lang="en-US" sz="1600" b="1" dirty="0"/>
          </a:p>
          <a:p>
            <a:pPr algn="just">
              <a:buNone/>
            </a:pPr>
            <a:r>
              <a:rPr lang="en-US" sz="1600" b="1" dirty="0">
                <a:solidFill>
                  <a:srgbClr val="FFFF00"/>
                </a:solidFill>
              </a:rPr>
              <a:t>Enumerate the prevention and Control</a:t>
            </a:r>
            <a:r>
              <a:rPr lang="en-IN" sz="1600" b="1" dirty="0">
                <a:solidFill>
                  <a:srgbClr val="FFFF00"/>
                </a:solidFill>
              </a:rPr>
              <a:t>?</a:t>
            </a:r>
          </a:p>
          <a:p>
            <a:r>
              <a:rPr lang="en-IN" sz="1600" b="1" dirty="0"/>
              <a:t>Answer: </a:t>
            </a:r>
            <a:r>
              <a:rPr lang="en-US" sz="1600" b="1" dirty="0"/>
              <a:t>Prevention and Control measures are;</a:t>
            </a:r>
            <a:endParaRPr lang="en-IN" sz="1600" dirty="0"/>
          </a:p>
          <a:p>
            <a:pPr lvl="3"/>
            <a:r>
              <a:rPr lang="en-IN" sz="1600" b="1" dirty="0"/>
              <a:t>Avoid undue peer pressure. </a:t>
            </a:r>
            <a:endParaRPr lang="en-US" sz="1600" b="1" dirty="0"/>
          </a:p>
          <a:p>
            <a:pPr lvl="3"/>
            <a:r>
              <a:rPr lang="en-IN" sz="1600" b="1" dirty="0"/>
              <a:t>Educating and counselling the problems and stresses to avoid disappointments and failures in life</a:t>
            </a:r>
            <a:endParaRPr lang="en-US" sz="1600" b="1" dirty="0"/>
          </a:p>
          <a:p>
            <a:pPr lvl="3"/>
            <a:r>
              <a:rPr lang="en-IN" sz="1600" b="1" dirty="0"/>
              <a:t>Seeking help from parents and peers.</a:t>
            </a:r>
            <a:endParaRPr lang="en-US" sz="1600" b="1" dirty="0"/>
          </a:p>
          <a:p>
            <a:pPr lvl="3"/>
            <a:r>
              <a:rPr lang="en-IN" sz="1600" b="1" dirty="0"/>
              <a:t>Looking for danger signs to take appropriate measures on time</a:t>
            </a:r>
            <a:endParaRPr lang="en-US" sz="1600" b="1" dirty="0"/>
          </a:p>
          <a:p>
            <a:pPr lvl="3"/>
            <a:r>
              <a:rPr lang="en-IN" sz="1600" b="1" dirty="0"/>
              <a:t>Seeking for professional and medical help whenever required.</a:t>
            </a:r>
            <a:endParaRPr lang="en-US" sz="1600" b="1" dirty="0"/>
          </a:p>
          <a:p>
            <a:pPr algn="just"/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FFFF00"/>
                </a:solidFill>
              </a:rPr>
              <a:t>Chapter ends here.....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ross 3"/>
          <p:cNvSpPr/>
          <p:nvPr/>
        </p:nvSpPr>
        <p:spPr>
          <a:xfrm rot="18908849">
            <a:off x="2726822" y="1488807"/>
            <a:ext cx="3398911" cy="3317161"/>
          </a:xfrm>
          <a:prstGeom prst="plus">
            <a:avLst>
              <a:gd name="adj" fmla="val 27594"/>
            </a:avLst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3563888" y="2281436"/>
            <a:ext cx="1656184" cy="1584176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2;p36">
            <a:extLst>
              <a:ext uri="{FF2B5EF4-FFF2-40B4-BE49-F238E27FC236}">
                <a16:creationId xmlns:a16="http://schemas.microsoft.com/office/drawing/2014/main" id="{BF7BF19E-910D-E24F-958C-15D1E7DD8F18}"/>
              </a:ext>
            </a:extLst>
          </p:cNvPr>
          <p:cNvSpPr txBox="1"/>
          <p:nvPr/>
        </p:nvSpPr>
        <p:spPr>
          <a:xfrm>
            <a:off x="-1" y="0"/>
            <a:ext cx="4441371" cy="5715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bg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bg2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" sz="30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Bookman Old Style" panose="02050604050505020204" pitchFamily="18" charset="0"/>
              <a:ea typeface="Raleway"/>
              <a:cs typeface="Raleway"/>
              <a:sym typeface="Raleway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" sz="30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Bookman Old Style" panose="02050604050505020204" pitchFamily="18" charset="0"/>
              <a:ea typeface="Raleway"/>
              <a:cs typeface="Raleway"/>
              <a:sym typeface="Raleway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" sz="30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Bookman Old Style" panose="02050604050505020204" pitchFamily="18" charset="0"/>
              <a:ea typeface="Raleway"/>
              <a:cs typeface="Raleway"/>
              <a:sym typeface="Raleway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" sz="30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Bookman Old Style" panose="02050604050505020204" pitchFamily="18" charset="0"/>
              <a:ea typeface="Raleway"/>
              <a:cs typeface="Raleway"/>
              <a:sym typeface="Raleway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" sz="30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Bookman Old Style" panose="02050604050505020204" pitchFamily="18" charset="0"/>
              <a:ea typeface="Raleway"/>
              <a:cs typeface="Raleway"/>
              <a:sym typeface="Raleway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400" b="1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Bookman Old Style" panose="02050604050505020204" pitchFamily="18" charset="0"/>
                <a:ea typeface="Raleway"/>
                <a:cs typeface="Raleway"/>
                <a:sym typeface="Raleway"/>
              </a:rPr>
              <a:t>Teacher</a:t>
            </a:r>
            <a:endParaRPr kumimoji="0" sz="4400" b="1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Bookman Old Style" panose="02050604050505020204" pitchFamily="18" charset="0"/>
              <a:ea typeface="Raleway"/>
              <a:cs typeface="Raleway"/>
              <a:sym typeface="Raleway"/>
            </a:endParaRPr>
          </a:p>
        </p:txBody>
      </p:sp>
      <p:sp>
        <p:nvSpPr>
          <p:cNvPr id="6" name="Google Shape;314;p36">
            <a:extLst>
              <a:ext uri="{FF2B5EF4-FFF2-40B4-BE49-F238E27FC236}">
                <a16:creationId xmlns:a16="http://schemas.microsoft.com/office/drawing/2014/main" id="{0CCE3926-E476-7342-B2C0-AB0587BE9AAA}"/>
              </a:ext>
            </a:extLst>
          </p:cNvPr>
          <p:cNvSpPr txBox="1"/>
          <p:nvPr/>
        </p:nvSpPr>
        <p:spPr>
          <a:xfrm>
            <a:off x="4563019" y="3177475"/>
            <a:ext cx="3945481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man Old Style" panose="02050604050505020204" pitchFamily="18" charset="0"/>
                <a:ea typeface="Lato"/>
                <a:cs typeface="Lato"/>
                <a:sym typeface="Lato"/>
              </a:rPr>
              <a:t>Mr. Lhakpa Wangyal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anose="02050604050505020204" pitchFamily="18" charset="0"/>
              <a:ea typeface="Lato"/>
              <a:cs typeface="Lato"/>
              <a:sym typeface="Lato"/>
            </a:endParaRPr>
          </a:p>
        </p:txBody>
      </p:sp>
      <p:sp>
        <p:nvSpPr>
          <p:cNvPr id="7" name="Google Shape;315;p36">
            <a:extLst>
              <a:ext uri="{FF2B5EF4-FFF2-40B4-BE49-F238E27FC236}">
                <a16:creationId xmlns:a16="http://schemas.microsoft.com/office/drawing/2014/main" id="{0757D45C-CA29-5F45-B544-66FC72617CF8}"/>
              </a:ext>
            </a:extLst>
          </p:cNvPr>
          <p:cNvSpPr txBox="1"/>
          <p:nvPr/>
        </p:nvSpPr>
        <p:spPr>
          <a:xfrm>
            <a:off x="4263242" y="3731125"/>
            <a:ext cx="4665533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man Old Style" panose="02050604050505020204" pitchFamily="18" charset="0"/>
                <a:ea typeface="Times New Roman"/>
                <a:cs typeface="Times New Roman"/>
                <a:sym typeface="Times New Roman"/>
              </a:rPr>
              <a:t>Email: </a:t>
            </a:r>
            <a:r>
              <a:rPr kumimoji="0" lang="e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man Old Style" panose="02050604050505020204" pitchFamily="18" charset="0"/>
                <a:ea typeface="Times New Roman"/>
                <a:cs typeface="Times New Roman"/>
                <a:sym typeface="Times New Roman"/>
              </a:rPr>
              <a:t>lhakpawangyal@gmail.com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anose="02050604050505020204" pitchFamily="18" charset="0"/>
              <a:ea typeface="Times New Roman"/>
              <a:cs typeface="Times New Roman"/>
              <a:sym typeface="Times New Roman"/>
            </a:endParaRPr>
          </a:p>
          <a:p>
            <a:pPr marL="74295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man Old Style" panose="02050604050505020204" pitchFamily="18" charset="0"/>
                <a:ea typeface="Times New Roman"/>
                <a:cs typeface="Times New Roman"/>
                <a:sym typeface="Times New Roman"/>
              </a:rPr>
              <a:t>Contact number: 84497 99894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anose="02050604050505020204" pitchFamily="18" charset="0"/>
              <a:ea typeface="Lato"/>
              <a:cs typeface="Lato"/>
              <a:sym typeface="Lato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2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man Old Style" panose="02050604050505020204" pitchFamily="18" charset="0"/>
                <a:ea typeface="Times New Roman"/>
                <a:cs typeface="Times New Roman"/>
                <a:sym typeface="Times New Roman"/>
              </a:rPr>
              <a:t>Social Baluni Public School</a:t>
            </a:r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anose="02050604050505020204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316;p36">
            <a:extLst>
              <a:ext uri="{FF2B5EF4-FFF2-40B4-BE49-F238E27FC236}">
                <a16:creationId xmlns:a16="http://schemas.microsoft.com/office/drawing/2014/main" id="{8392DD3E-0275-FA45-95FB-55D9D72AC0BF}"/>
              </a:ext>
            </a:extLst>
          </p:cNvPr>
          <p:cNvSpPr txBox="1"/>
          <p:nvPr/>
        </p:nvSpPr>
        <p:spPr>
          <a:xfrm>
            <a:off x="4562994" y="3428740"/>
            <a:ext cx="3945481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man Old Style" panose="02050604050505020204" pitchFamily="18" charset="0"/>
                <a:ea typeface="Lato"/>
                <a:cs typeface="Lato"/>
                <a:sym typeface="Lato"/>
              </a:rPr>
              <a:t>PGT Biology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anose="02050604050505020204" pitchFamily="18" charset="0"/>
              <a:ea typeface="Lato"/>
              <a:cs typeface="Lato"/>
              <a:sym typeface="La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C880BB-72D0-4642-B526-965DDFB4E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82" b="98030" l="2312" r="98844">
                        <a14:foregroundMark x1="29480" y1="84729" x2="29480" y2="84729"/>
                        <a14:foregroundMark x1="35838" y1="64039" x2="16763" y2="74877"/>
                        <a14:foregroundMark x1="16763" y1="74877" x2="30058" y2="92611"/>
                        <a14:foregroundMark x1="30058" y1="92611" x2="85549" y2="89655"/>
                        <a14:foregroundMark x1="85549" y1="89655" x2="69942" y2="70443"/>
                        <a14:foregroundMark x1="69942" y1="70443" x2="60116" y2="65025"/>
                        <a14:foregroundMark x1="17919" y1="77340" x2="5780" y2="92611"/>
                        <a14:foregroundMark x1="5780" y1="92611" x2="80925" y2="99015"/>
                        <a14:foregroundMark x1="80925" y1="99015" x2="97110" y2="86207"/>
                        <a14:foregroundMark x1="97110" y1="86207" x2="95954" y2="81281"/>
                        <a14:foregroundMark x1="3468" y1="78325" x2="5202" y2="96552"/>
                        <a14:foregroundMark x1="5202" y1="96552" x2="59538" y2="99015"/>
                        <a14:foregroundMark x1="59538" y1="99015" x2="82659" y2="98030"/>
                        <a14:foregroundMark x1="82659" y1="98030" x2="98844" y2="98522"/>
                        <a14:foregroundMark x1="2890" y1="79310" x2="6936" y2="77833"/>
                        <a14:foregroundMark x1="47399" y1="7882" x2="47399" y2="7882"/>
                        <a14:foregroundMark x1="48555" y1="14778" x2="48555" y2="14778"/>
                        <a14:foregroundMark x1="68208" y1="22660" x2="68208" y2="22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703" y="1386778"/>
            <a:ext cx="1526062" cy="179069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6996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1224"/>
            <a:ext cx="8229600" cy="73647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Life Cycle Of HIV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887634" y="408085"/>
            <a:ext cx="3310137" cy="721224"/>
            <a:chOff x="2887632" y="408084"/>
            <a:chExt cx="3310137" cy="721224"/>
          </a:xfrm>
        </p:grpSpPr>
        <p:sp>
          <p:nvSpPr>
            <p:cNvPr id="6" name="Down Arrow 5"/>
            <p:cNvSpPr/>
            <p:nvPr/>
          </p:nvSpPr>
          <p:spPr>
            <a:xfrm>
              <a:off x="4355976" y="841276"/>
              <a:ext cx="360040" cy="288032"/>
            </a:xfrm>
            <a:prstGeom prst="downArrow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87632" y="408084"/>
              <a:ext cx="33101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HIV gets into the body of the person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98062" y="1057300"/>
            <a:ext cx="2687467" cy="648072"/>
            <a:chOff x="3198062" y="1255036"/>
            <a:chExt cx="2687467" cy="648072"/>
          </a:xfrm>
        </p:grpSpPr>
        <p:sp>
          <p:nvSpPr>
            <p:cNvPr id="7" name="Down Arrow 6"/>
            <p:cNvSpPr/>
            <p:nvPr/>
          </p:nvSpPr>
          <p:spPr>
            <a:xfrm>
              <a:off x="4355976" y="1615076"/>
              <a:ext cx="360040" cy="288032"/>
            </a:xfrm>
            <a:prstGeom prst="downArrow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198062" y="1255036"/>
              <a:ext cx="268746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HIV enters into macrophages 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-36576" y="1561356"/>
            <a:ext cx="9144000" cy="720080"/>
            <a:chOff x="-36576" y="2097069"/>
            <a:chExt cx="9144000" cy="720080"/>
          </a:xfrm>
        </p:grpSpPr>
        <p:sp>
          <p:nvSpPr>
            <p:cNvPr id="8" name="Down Arrow 7"/>
            <p:cNvSpPr/>
            <p:nvPr/>
          </p:nvSpPr>
          <p:spPr>
            <a:xfrm>
              <a:off x="4355976" y="2529117"/>
              <a:ext cx="360040" cy="288032"/>
            </a:xfrm>
            <a:prstGeom prst="downArrow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-36576" y="2097069"/>
              <a:ext cx="91440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RNA genome of the virus replicates to form viral DNA using reverse transcriptase. 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781976" y="2236713"/>
            <a:ext cx="5526360" cy="692796"/>
            <a:chOff x="1781976" y="2884784"/>
            <a:chExt cx="5526360" cy="692796"/>
          </a:xfrm>
        </p:grpSpPr>
        <p:sp>
          <p:nvSpPr>
            <p:cNvPr id="9" name="Down Arrow 8"/>
            <p:cNvSpPr/>
            <p:nvPr/>
          </p:nvSpPr>
          <p:spPr>
            <a:xfrm>
              <a:off x="4355976" y="3289548"/>
              <a:ext cx="360040" cy="288032"/>
            </a:xfrm>
            <a:prstGeom prst="downArrow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81976" y="2884784"/>
              <a:ext cx="55263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Viral DNA gets incorporated into host cell’s DNA 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908758" y="2785492"/>
            <a:ext cx="3326488" cy="720080"/>
            <a:chOff x="2908757" y="3470140"/>
            <a:chExt cx="3326488" cy="720080"/>
          </a:xfrm>
        </p:grpSpPr>
        <p:sp>
          <p:nvSpPr>
            <p:cNvPr id="10" name="Down Arrow 9"/>
            <p:cNvSpPr/>
            <p:nvPr/>
          </p:nvSpPr>
          <p:spPr>
            <a:xfrm>
              <a:off x="4355976" y="3902188"/>
              <a:ext cx="360040" cy="288032"/>
            </a:xfrm>
            <a:prstGeom prst="downArrow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08757" y="3470140"/>
              <a:ext cx="33264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Infected cells produce virus particles 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9152" y="3361556"/>
            <a:ext cx="8892480" cy="648072"/>
            <a:chOff x="89152" y="4207364"/>
            <a:chExt cx="8892480" cy="648072"/>
          </a:xfrm>
        </p:grpSpPr>
        <p:sp>
          <p:nvSpPr>
            <p:cNvPr id="11" name="Down Arrow 10"/>
            <p:cNvSpPr/>
            <p:nvPr/>
          </p:nvSpPr>
          <p:spPr>
            <a:xfrm>
              <a:off x="4355976" y="4567404"/>
              <a:ext cx="360040" cy="288032"/>
            </a:xfrm>
            <a:prstGeom prst="downArrow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9152" y="4207364"/>
              <a:ext cx="88924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The macrophages acts like a HIV factory by continuous production of virus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-36512" y="3829036"/>
            <a:ext cx="9180512" cy="684648"/>
            <a:chOff x="-36512" y="4386812"/>
            <a:chExt cx="9180512" cy="684648"/>
          </a:xfrm>
        </p:grpSpPr>
        <p:sp>
          <p:nvSpPr>
            <p:cNvPr id="12" name="Down Arrow 11"/>
            <p:cNvSpPr/>
            <p:nvPr/>
          </p:nvSpPr>
          <p:spPr>
            <a:xfrm>
              <a:off x="4355976" y="4783428"/>
              <a:ext cx="360040" cy="288032"/>
            </a:xfrm>
            <a:prstGeom prst="downArrow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-36512" y="4386812"/>
              <a:ext cx="9180512" cy="4234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Simultaneously, HIV enters into helper T-lymphocytes (</a:t>
              </a: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r>
                <a:rPr kumimoji="0" lang="en-US" sz="1600" b="1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), replicates and produce progeny viruses.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7544" y="4369668"/>
            <a:ext cx="8136904" cy="648072"/>
            <a:chOff x="467544" y="5734045"/>
            <a:chExt cx="8136904" cy="648072"/>
          </a:xfrm>
        </p:grpSpPr>
        <p:sp>
          <p:nvSpPr>
            <p:cNvPr id="13" name="Down Arrow 12"/>
            <p:cNvSpPr/>
            <p:nvPr/>
          </p:nvSpPr>
          <p:spPr>
            <a:xfrm>
              <a:off x="4355976" y="6094085"/>
              <a:ext cx="360040" cy="288032"/>
            </a:xfrm>
            <a:prstGeom prst="downArrow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7544" y="5734045"/>
              <a:ext cx="81369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The progeny viruses released in the blood attack other helper T-lymphocytes. 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0" y="4873725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is repeated leading to a progressive decrease in the number of helper T-lymphocytes in the body of the infected person. </a:t>
            </a:r>
          </a:p>
        </p:txBody>
      </p:sp>
    </p:spTree>
    <p:extLst>
      <p:ext uri="{BB962C8B-B14F-4D97-AF65-F5344CB8AC3E}">
        <p14:creationId xmlns:p14="http://schemas.microsoft.com/office/powerpoint/2010/main" val="230144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100305</TotalTime>
  <Words>7049</Words>
  <Application>Microsoft Macintosh PowerPoint</Application>
  <PresentationFormat>On-screen Show (16:10)</PresentationFormat>
  <Paragraphs>770</Paragraphs>
  <Slides>97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97</vt:i4>
      </vt:variant>
    </vt:vector>
  </HeadingPairs>
  <TitlesOfParts>
    <vt:vector size="107" baseType="lpstr">
      <vt:lpstr>AR CARTER</vt:lpstr>
      <vt:lpstr>Arial</vt:lpstr>
      <vt:lpstr>Bookman Old Style</vt:lpstr>
      <vt:lpstr>Calibri</vt:lpstr>
      <vt:lpstr>Century Gothic</vt:lpstr>
      <vt:lpstr>Wingdings</vt:lpstr>
      <vt:lpstr>Wingdings 2</vt:lpstr>
      <vt:lpstr>Office Theme</vt:lpstr>
      <vt:lpstr>2_Office Theme</vt:lpstr>
      <vt:lpstr>Quotable</vt:lpstr>
      <vt:lpstr>Chapter 8 Human Health and Diseases </vt:lpstr>
      <vt:lpstr>Development of concept of Health</vt:lpstr>
      <vt:lpstr>Human Health</vt:lpstr>
      <vt:lpstr>How do you define health?</vt:lpstr>
      <vt:lpstr>Disease</vt:lpstr>
      <vt:lpstr>Maintaining and achieving good health</vt:lpstr>
      <vt:lpstr>Common Diseases In Humans</vt:lpstr>
      <vt:lpstr>Common Human diseases caused by Bacteria</vt:lpstr>
      <vt:lpstr>Common Human diseases caused by Bacteria (Pneumonia, Dysentery, plague, diphtheria, etc.)</vt:lpstr>
      <vt:lpstr>Common Human diseases caused by Virus</vt:lpstr>
      <vt:lpstr>Diseases caused by helminths</vt:lpstr>
      <vt:lpstr>Diseases caused by helminths</vt:lpstr>
      <vt:lpstr>Diseases caused by fungi</vt:lpstr>
      <vt:lpstr>Diseases caused by protozoans</vt:lpstr>
      <vt:lpstr>Diseases caused by protozoans</vt:lpstr>
      <vt:lpstr>Life cycle of Plasmodium</vt:lpstr>
      <vt:lpstr>Life cycle of Plasmodium</vt:lpstr>
      <vt:lpstr>Principles of treatment of diseases</vt:lpstr>
      <vt:lpstr>Principles of prevention of diseases</vt:lpstr>
      <vt:lpstr>Prevention and control of many infectious diseases (Like typhoid, amoebiasis and ascariasis)</vt:lpstr>
      <vt:lpstr>Prevention and control of many infectious air-borne diseases (pneumonia and common cold)</vt:lpstr>
      <vt:lpstr>Prevention and control of many vector borne diseases (like malaria and filariasis)</vt:lpstr>
      <vt:lpstr>Pre-test</vt:lpstr>
      <vt:lpstr>IMMUNITY</vt:lpstr>
      <vt:lpstr>IMMUNITY</vt:lpstr>
      <vt:lpstr>Innate Immunity</vt:lpstr>
      <vt:lpstr>Four types of barriers of innate immunity</vt:lpstr>
      <vt:lpstr>Acquired Immunity</vt:lpstr>
      <vt:lpstr>Acquired Immunity</vt:lpstr>
      <vt:lpstr>PowerPoint Presentation</vt:lpstr>
      <vt:lpstr>General structure of typical antibody/immunoglobulin</vt:lpstr>
      <vt:lpstr>Organ transplantation based questions and answers</vt:lpstr>
      <vt:lpstr>Why mother’s milk is considered very essential for the newborn infant?</vt:lpstr>
      <vt:lpstr>Active and Passive Immunity</vt:lpstr>
      <vt:lpstr>Immunisation and vaccination</vt:lpstr>
      <vt:lpstr>Principle of immunisation and vaccination</vt:lpstr>
      <vt:lpstr>What is vaccination?</vt:lpstr>
      <vt:lpstr>What is Recombinant DNA Vaccine? </vt:lpstr>
      <vt:lpstr>What is immunisation?</vt:lpstr>
      <vt:lpstr>Allergies</vt:lpstr>
      <vt:lpstr>Allergies</vt:lpstr>
      <vt:lpstr>Auto Immunity</vt:lpstr>
      <vt:lpstr>Immune System in the Body</vt:lpstr>
      <vt:lpstr>PowerPoint Presentation</vt:lpstr>
      <vt:lpstr>Lymphoid organs</vt:lpstr>
      <vt:lpstr>Lymphoid organs</vt:lpstr>
      <vt:lpstr>PowerPoint Presentation</vt:lpstr>
      <vt:lpstr>Secondary lymphoid organs</vt:lpstr>
      <vt:lpstr>Spleen</vt:lpstr>
      <vt:lpstr>Lymph node</vt:lpstr>
      <vt:lpstr>Lymphoid tissue</vt:lpstr>
      <vt:lpstr>Diagrammatic representation of Lymph nodes/glands</vt:lpstr>
      <vt:lpstr>PowerPoint Presentation</vt:lpstr>
      <vt:lpstr>PowerPoint Presentation</vt:lpstr>
      <vt:lpstr>AIDS</vt:lpstr>
      <vt:lpstr>Structure of Human Immunodeficiency Virus (HIV)</vt:lpstr>
      <vt:lpstr>Transmission of HIV-infection</vt:lpstr>
      <vt:lpstr>High risk people (HIV)</vt:lpstr>
      <vt:lpstr>Time-lag </vt:lpstr>
      <vt:lpstr>Prevention of AIDS</vt:lpstr>
      <vt:lpstr>Physical and psychological well-being of HIV/AIDS infected persons </vt:lpstr>
      <vt:lpstr>Life Cycle Of HIV</vt:lpstr>
      <vt:lpstr>Life Cycle Of HIV</vt:lpstr>
      <vt:lpstr>PowerPoint Presentation</vt:lpstr>
      <vt:lpstr>HIV-AIDS</vt:lpstr>
      <vt:lpstr>Diagnosis and treatment of AIDS</vt:lpstr>
      <vt:lpstr>Measures/steps taken up to prevent HIV infection by WHO, NACO and NGOs;</vt:lpstr>
      <vt:lpstr>CANCER</vt:lpstr>
      <vt:lpstr>CANCER</vt:lpstr>
      <vt:lpstr>CANCER</vt:lpstr>
      <vt:lpstr>CANCER</vt:lpstr>
      <vt:lpstr>Carcinogens causing cancer </vt:lpstr>
      <vt:lpstr>Diagnosis of Cancer </vt:lpstr>
      <vt:lpstr>Cancer detection and diagnosis</vt:lpstr>
      <vt:lpstr>Cancer detection and diagnosis</vt:lpstr>
      <vt:lpstr>Common approaches for treatment of cancer</vt:lpstr>
      <vt:lpstr>Treatment of cancer</vt:lpstr>
      <vt:lpstr>Treatment of cancer</vt:lpstr>
      <vt:lpstr>Drugs And Alcohol</vt:lpstr>
      <vt:lpstr>Questions On Drugs And Alcohol</vt:lpstr>
      <vt:lpstr>Questions On Drugs And Alcohol</vt:lpstr>
      <vt:lpstr>Chemical structure of drugs that you should identify</vt:lpstr>
      <vt:lpstr>Opioids</vt:lpstr>
      <vt:lpstr>Cannabinoids</vt:lpstr>
      <vt:lpstr>Coca alkaloid and cocaine*</vt:lpstr>
      <vt:lpstr>Hallucinogens (Psychedelic drugs)</vt:lpstr>
      <vt:lpstr>Uses and abuse of drugs</vt:lpstr>
      <vt:lpstr>Tobacco</vt:lpstr>
      <vt:lpstr>Alcohol</vt:lpstr>
      <vt:lpstr>Questions On Drugs And Alcohol</vt:lpstr>
      <vt:lpstr>Questions On Drugs And Alcohol</vt:lpstr>
      <vt:lpstr>Questions On Effects of Drug and Alcohol Abuse</vt:lpstr>
      <vt:lpstr>Questions On Effects of Drug and Alcohol Abuse</vt:lpstr>
      <vt:lpstr>Questions On Effects of Drug and Alcohol Abuse</vt:lpstr>
      <vt:lpstr>Chapter ends here.....</vt:lpstr>
      <vt:lpstr>PowerPoint Presentation</vt:lpstr>
      <vt:lpstr>Life Cycle Of HIV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Biological Classification</dc:title>
  <dc:creator>lhawang</dc:creator>
  <cp:lastModifiedBy>Microsoft Office User</cp:lastModifiedBy>
  <cp:revision>3080</cp:revision>
  <dcterms:created xsi:type="dcterms:W3CDTF">2016-05-03T03:26:26Z</dcterms:created>
  <dcterms:modified xsi:type="dcterms:W3CDTF">2022-09-12T05:54:38Z</dcterms:modified>
</cp:coreProperties>
</file>